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0" r:id="rId3"/>
    <p:sldId id="276" r:id="rId4"/>
    <p:sldId id="299" r:id="rId5"/>
    <p:sldId id="302" r:id="rId6"/>
    <p:sldId id="303" r:id="rId7"/>
    <p:sldId id="304" r:id="rId8"/>
    <p:sldId id="301" r:id="rId9"/>
    <p:sldId id="269" r:id="rId10"/>
    <p:sldId id="305" r:id="rId11"/>
    <p:sldId id="307" r:id="rId12"/>
    <p:sldId id="308" r:id="rId13"/>
    <p:sldId id="309" r:id="rId14"/>
    <p:sldId id="310" r:id="rId15"/>
    <p:sldId id="311" r:id="rId16"/>
    <p:sldId id="312" r:id="rId17"/>
    <p:sldId id="313" r:id="rId18"/>
    <p:sldId id="314" r:id="rId19"/>
    <p:sldId id="315" r:id="rId20"/>
    <p:sldId id="266" r:id="rId21"/>
    <p:sldId id="318"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2" autoAdjust="0"/>
    <p:restoredTop sz="94660"/>
  </p:normalViewPr>
  <p:slideViewPr>
    <p:cSldViewPr>
      <p:cViewPr varScale="1">
        <p:scale>
          <a:sx n="78" d="100"/>
          <a:sy n="78" d="100"/>
        </p:scale>
        <p:origin x="-331"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819E6-F5DD-4FD3-8ED8-ADEC9BE11618}" type="doc">
      <dgm:prSet loTypeId="urn:microsoft.com/office/officeart/2005/8/layout/matrix1" loCatId="matrix" qsTypeId="urn:microsoft.com/office/officeart/2005/8/quickstyle/simple5" qsCatId="simple" csTypeId="urn:microsoft.com/office/officeart/2005/8/colors/accent1_2" csCatId="accent1" phldr="1"/>
      <dgm:spPr/>
      <dgm:t>
        <a:bodyPr/>
        <a:lstStyle/>
        <a:p>
          <a:endParaRPr lang="ru-RU"/>
        </a:p>
      </dgm:t>
    </dgm:pt>
    <dgm:pt modelId="{111D6174-2AB2-4804-9797-32C64A9B7167}">
      <dgm:prSet phldrT="[Текст]" custT="1"/>
      <dgm:spPr/>
      <dgm:t>
        <a:bodyPr/>
        <a:lstStyle/>
        <a:p>
          <a:r>
            <a:rPr lang="ru-RU"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Направления работы</a:t>
          </a:r>
          <a:endParaRPr lang="ru-RU" sz="3600" b="1" dirty="0"/>
        </a:p>
      </dgm:t>
    </dgm:pt>
    <dgm:pt modelId="{5889A0A7-ADA3-4B82-8800-2DBD64C1F509}" type="parTrans" cxnId="{F25D3639-5169-4E98-B657-7CEE5A08E75A}">
      <dgm:prSet/>
      <dgm:spPr/>
      <dgm:t>
        <a:bodyPr/>
        <a:lstStyle/>
        <a:p>
          <a:endParaRPr lang="ru-RU"/>
        </a:p>
      </dgm:t>
    </dgm:pt>
    <dgm:pt modelId="{25FE9076-FC02-40B6-8B25-26DE7C4C91A4}" type="sibTrans" cxnId="{F25D3639-5169-4E98-B657-7CEE5A08E75A}">
      <dgm:prSet/>
      <dgm:spPr/>
      <dgm:t>
        <a:bodyPr/>
        <a:lstStyle/>
        <a:p>
          <a:endParaRPr lang="ru-RU"/>
        </a:p>
      </dgm:t>
    </dgm:pt>
    <dgm:pt modelId="{445219CE-6435-4604-BB14-061AA5BE4049}">
      <dgm:prSet phldrT="[Текст]" custT="1"/>
      <dgm:spPr/>
      <dgm:t>
        <a:bodyPr/>
        <a:lstStyle/>
        <a:p>
          <a:r>
            <a:rPr lang="ru-RU" sz="1800" b="1" u="sng" dirty="0" smtClean="0">
              <a:solidFill>
                <a:schemeClr val="bg1"/>
              </a:solidFill>
            </a:rPr>
            <a:t>Создание  банка информационной поддержки для действующих УМК</a:t>
          </a:r>
          <a:endParaRPr lang="en-US" sz="1800" b="1" u="sng" dirty="0" smtClean="0">
            <a:solidFill>
              <a:schemeClr val="bg1"/>
            </a:solidFill>
          </a:endParaRPr>
        </a:p>
        <a:p>
          <a:endParaRPr lang="ru-RU" sz="1800" b="1" u="sng" dirty="0" smtClean="0">
            <a:solidFill>
              <a:schemeClr val="bg1"/>
            </a:solidFill>
          </a:endParaRPr>
        </a:p>
        <a:p>
          <a:r>
            <a:rPr lang="ru-RU" sz="1800" b="1" dirty="0" smtClean="0">
              <a:solidFill>
                <a:srgbClr val="FFC000"/>
              </a:solidFill>
            </a:rPr>
            <a:t>Дидактические материалы (грамматические таблицы, учебные презентации, электронные пособия, интерактивная наглядность)</a:t>
          </a:r>
          <a:endParaRPr lang="ru-RU" sz="1800" b="1" dirty="0">
            <a:solidFill>
              <a:srgbClr val="FFC000"/>
            </a:solidFill>
          </a:endParaRPr>
        </a:p>
      </dgm:t>
    </dgm:pt>
    <dgm:pt modelId="{CF2518E5-9223-43F4-B686-95D05E65BFC8}" type="parTrans" cxnId="{5A3C818D-157C-48D2-9CCA-17CBF0562E35}">
      <dgm:prSet/>
      <dgm:spPr/>
      <dgm:t>
        <a:bodyPr/>
        <a:lstStyle/>
        <a:p>
          <a:endParaRPr lang="ru-RU"/>
        </a:p>
      </dgm:t>
    </dgm:pt>
    <dgm:pt modelId="{30636A47-9841-4A26-BD6A-070AA2C9E145}" type="sibTrans" cxnId="{5A3C818D-157C-48D2-9CCA-17CBF0562E35}">
      <dgm:prSet/>
      <dgm:spPr/>
      <dgm:t>
        <a:bodyPr/>
        <a:lstStyle/>
        <a:p>
          <a:endParaRPr lang="ru-RU"/>
        </a:p>
      </dgm:t>
    </dgm:pt>
    <dgm:pt modelId="{EBFAE7BF-C15F-4BB0-B949-A04350D2FE68}">
      <dgm:prSet phldrT="[Текст]"/>
      <dgm:spPr/>
      <dgm:t>
        <a:bodyPr/>
        <a:lstStyle/>
        <a:p>
          <a:r>
            <a:rPr lang="ru-RU" b="1" u="sng" dirty="0" smtClean="0"/>
            <a:t>Модернизация форм внеурочной деятельности </a:t>
          </a:r>
          <a:endParaRPr lang="en-US" b="1" u="sng" dirty="0" smtClean="0"/>
        </a:p>
        <a:p>
          <a:endParaRPr lang="ru-RU" b="1" u="sng" dirty="0" smtClean="0"/>
        </a:p>
        <a:p>
          <a:r>
            <a:rPr lang="ru-RU" b="1" dirty="0" smtClean="0">
              <a:solidFill>
                <a:srgbClr val="FFC000"/>
              </a:solidFill>
            </a:rPr>
            <a:t>Участие в дистанционных конкурсах и</a:t>
          </a:r>
          <a:r>
            <a:rPr lang="en-US" b="1" dirty="0" smtClean="0">
              <a:solidFill>
                <a:srgbClr val="FFC000"/>
              </a:solidFill>
            </a:rPr>
            <a:t> On-line</a:t>
          </a:r>
          <a:r>
            <a:rPr lang="ru-RU" b="1" dirty="0" smtClean="0">
              <a:solidFill>
                <a:srgbClr val="FFC000"/>
              </a:solidFill>
            </a:rPr>
            <a:t> олимпиадах</a:t>
          </a:r>
          <a:endParaRPr lang="ru-RU" b="1" dirty="0">
            <a:solidFill>
              <a:srgbClr val="FFC000"/>
            </a:solidFill>
          </a:endParaRPr>
        </a:p>
      </dgm:t>
    </dgm:pt>
    <dgm:pt modelId="{9C2B1755-6981-4D22-A303-95EA36798E1E}" type="parTrans" cxnId="{F5F97E60-C27D-4101-B591-342FCD3098E7}">
      <dgm:prSet/>
      <dgm:spPr/>
      <dgm:t>
        <a:bodyPr/>
        <a:lstStyle/>
        <a:p>
          <a:endParaRPr lang="ru-RU"/>
        </a:p>
      </dgm:t>
    </dgm:pt>
    <dgm:pt modelId="{7F8BC6EF-1DFB-4EDC-8DF8-134459289552}" type="sibTrans" cxnId="{F5F97E60-C27D-4101-B591-342FCD3098E7}">
      <dgm:prSet/>
      <dgm:spPr/>
      <dgm:t>
        <a:bodyPr/>
        <a:lstStyle/>
        <a:p>
          <a:endParaRPr lang="ru-RU"/>
        </a:p>
      </dgm:t>
    </dgm:pt>
    <dgm:pt modelId="{04195EF0-629D-4AD5-A11D-EC7747D572A7}">
      <dgm:prSet phldrT="[Текст]" custT="1"/>
      <dgm:spPr/>
      <dgm:t>
        <a:bodyPr/>
        <a:lstStyle/>
        <a:p>
          <a:r>
            <a:rPr lang="ru-RU" sz="1600" b="1" u="sng" dirty="0" smtClean="0"/>
            <a:t>Разработка методического портфеля по диагностике и контролю уровня владения иностранным языком</a:t>
          </a:r>
          <a:endParaRPr lang="en-US" sz="1600" b="1" u="sng" dirty="0" smtClean="0"/>
        </a:p>
        <a:p>
          <a:endParaRPr lang="en-US" sz="1600" b="1" dirty="0" smtClean="0"/>
        </a:p>
        <a:p>
          <a:r>
            <a:rPr lang="ru-RU" sz="1600" b="1" dirty="0" smtClean="0">
              <a:solidFill>
                <a:srgbClr val="FFC000"/>
              </a:solidFill>
            </a:rPr>
            <a:t>Использование готовых </a:t>
          </a:r>
          <a:r>
            <a:rPr lang="ru-RU" sz="1600" b="1" dirty="0" err="1" smtClean="0">
              <a:solidFill>
                <a:srgbClr val="FFC000"/>
              </a:solidFill>
            </a:rPr>
            <a:t>мультимедийных</a:t>
          </a:r>
          <a:r>
            <a:rPr lang="ru-RU" sz="1600" b="1" dirty="0" smtClean="0">
              <a:solidFill>
                <a:srgbClr val="FFC000"/>
              </a:solidFill>
            </a:rPr>
            <a:t> продуктов и компьютерных обучающих систем , создание базы тематических тестов для работы на уроке и дома</a:t>
          </a:r>
          <a:endParaRPr lang="ru-RU" sz="1600" b="1" dirty="0">
            <a:solidFill>
              <a:srgbClr val="FFC000"/>
            </a:solidFill>
          </a:endParaRPr>
        </a:p>
      </dgm:t>
    </dgm:pt>
    <dgm:pt modelId="{B26C0B5D-8243-4CBA-88F2-0AE42E829F68}" type="parTrans" cxnId="{AED8A588-5526-4F7E-94E2-5374F16BB06E}">
      <dgm:prSet/>
      <dgm:spPr/>
      <dgm:t>
        <a:bodyPr/>
        <a:lstStyle/>
        <a:p>
          <a:endParaRPr lang="ru-RU"/>
        </a:p>
      </dgm:t>
    </dgm:pt>
    <dgm:pt modelId="{8A55B69E-6701-4F01-90F6-37BC680569E6}" type="sibTrans" cxnId="{AED8A588-5526-4F7E-94E2-5374F16BB06E}">
      <dgm:prSet/>
      <dgm:spPr/>
      <dgm:t>
        <a:bodyPr/>
        <a:lstStyle/>
        <a:p>
          <a:endParaRPr lang="ru-RU"/>
        </a:p>
      </dgm:t>
    </dgm:pt>
    <dgm:pt modelId="{16B82C1B-2A5B-4145-BD68-2A80CE2611F0}">
      <dgm:prSet phldrT="[Текст]" phldr="1"/>
      <dgm:spPr/>
      <dgm:t>
        <a:bodyPr/>
        <a:lstStyle/>
        <a:p>
          <a:endParaRPr lang="ru-RU"/>
        </a:p>
      </dgm:t>
    </dgm:pt>
    <dgm:pt modelId="{2A5DC217-58E8-46C2-9BB7-41133E32E083}" type="parTrans" cxnId="{B2C5878A-64AB-4C39-B18A-B11FF323847B}">
      <dgm:prSet/>
      <dgm:spPr/>
      <dgm:t>
        <a:bodyPr/>
        <a:lstStyle/>
        <a:p>
          <a:endParaRPr lang="ru-RU"/>
        </a:p>
      </dgm:t>
    </dgm:pt>
    <dgm:pt modelId="{5DE812D6-DB33-4016-B0D5-C34852CDFBBF}" type="sibTrans" cxnId="{B2C5878A-64AB-4C39-B18A-B11FF323847B}">
      <dgm:prSet/>
      <dgm:spPr/>
      <dgm:t>
        <a:bodyPr/>
        <a:lstStyle/>
        <a:p>
          <a:endParaRPr lang="ru-RU"/>
        </a:p>
      </dgm:t>
    </dgm:pt>
    <dgm:pt modelId="{1AECDA6B-247F-44E7-ABB4-75381FA4223C}">
      <dgm:prSet custT="1"/>
      <dgm:spPr/>
      <dgm:t>
        <a:bodyPr/>
        <a:lstStyle/>
        <a:p>
          <a:r>
            <a:rPr lang="ru-RU" sz="1800" b="1" u="sng" dirty="0" smtClean="0"/>
            <a:t>Формирование </a:t>
          </a:r>
        </a:p>
        <a:p>
          <a:r>
            <a:rPr lang="en-US" sz="1800" b="1" u="sng" dirty="0" smtClean="0"/>
            <a:t>STUDY-CASE </a:t>
          </a:r>
          <a:r>
            <a:rPr lang="ru-RU" sz="1800" b="1" u="sng" dirty="0" smtClean="0"/>
            <a:t>информационных ресурсов сети Интернет</a:t>
          </a:r>
          <a:endParaRPr lang="en-US" sz="1800" b="1" u="sng" dirty="0" smtClean="0"/>
        </a:p>
        <a:p>
          <a:endParaRPr lang="ru-RU" sz="1800" b="1" u="sng" dirty="0" smtClean="0"/>
        </a:p>
        <a:p>
          <a:r>
            <a:rPr lang="ru-RU" sz="1800" b="1" dirty="0" smtClean="0">
              <a:solidFill>
                <a:srgbClr val="FFC000"/>
              </a:solidFill>
            </a:rPr>
            <a:t>Копилка полезных сайтов, адреса англоязычных поисковых систем, ссылки электронных библиотек и справочных материалов.</a:t>
          </a:r>
        </a:p>
      </dgm:t>
    </dgm:pt>
    <dgm:pt modelId="{013EF292-DCF6-4291-A955-FEDC0B386F96}" type="parTrans" cxnId="{46945B5C-D95C-4CB1-BEE7-0B0B63FCC6EE}">
      <dgm:prSet/>
      <dgm:spPr/>
      <dgm:t>
        <a:bodyPr/>
        <a:lstStyle/>
        <a:p>
          <a:endParaRPr lang="ru-RU"/>
        </a:p>
      </dgm:t>
    </dgm:pt>
    <dgm:pt modelId="{BB98C07E-5228-49DC-A0CC-A0AD5ED77EFE}" type="sibTrans" cxnId="{46945B5C-D95C-4CB1-BEE7-0B0B63FCC6EE}">
      <dgm:prSet/>
      <dgm:spPr/>
      <dgm:t>
        <a:bodyPr/>
        <a:lstStyle/>
        <a:p>
          <a:endParaRPr lang="ru-RU"/>
        </a:p>
      </dgm:t>
    </dgm:pt>
    <dgm:pt modelId="{4684FF36-5DA8-46DA-B494-46126C4A18CA}" type="pres">
      <dgm:prSet presAssocID="{7EE819E6-F5DD-4FD3-8ED8-ADEC9BE11618}" presName="diagram" presStyleCnt="0">
        <dgm:presLayoutVars>
          <dgm:chMax val="1"/>
          <dgm:dir/>
          <dgm:animLvl val="ctr"/>
          <dgm:resizeHandles val="exact"/>
        </dgm:presLayoutVars>
      </dgm:prSet>
      <dgm:spPr/>
      <dgm:t>
        <a:bodyPr/>
        <a:lstStyle/>
        <a:p>
          <a:endParaRPr lang="ru-RU"/>
        </a:p>
      </dgm:t>
    </dgm:pt>
    <dgm:pt modelId="{EB2A125D-CF83-4C58-A399-FC79D4041547}" type="pres">
      <dgm:prSet presAssocID="{7EE819E6-F5DD-4FD3-8ED8-ADEC9BE11618}" presName="matrix" presStyleCnt="0"/>
      <dgm:spPr/>
    </dgm:pt>
    <dgm:pt modelId="{A121B93F-75BF-44C4-A3CA-6642C335C98F}" type="pres">
      <dgm:prSet presAssocID="{7EE819E6-F5DD-4FD3-8ED8-ADEC9BE11618}" presName="tile1" presStyleLbl="node1" presStyleIdx="0" presStyleCnt="4"/>
      <dgm:spPr/>
      <dgm:t>
        <a:bodyPr/>
        <a:lstStyle/>
        <a:p>
          <a:endParaRPr lang="ru-RU"/>
        </a:p>
      </dgm:t>
    </dgm:pt>
    <dgm:pt modelId="{0CA8FD0E-FC46-42FE-BFCE-868E4049EDCC}" type="pres">
      <dgm:prSet presAssocID="{7EE819E6-F5DD-4FD3-8ED8-ADEC9BE11618}" presName="tile1text" presStyleLbl="node1" presStyleIdx="0" presStyleCnt="4">
        <dgm:presLayoutVars>
          <dgm:chMax val="0"/>
          <dgm:chPref val="0"/>
          <dgm:bulletEnabled val="1"/>
        </dgm:presLayoutVars>
      </dgm:prSet>
      <dgm:spPr/>
      <dgm:t>
        <a:bodyPr/>
        <a:lstStyle/>
        <a:p>
          <a:endParaRPr lang="ru-RU"/>
        </a:p>
      </dgm:t>
    </dgm:pt>
    <dgm:pt modelId="{61C93935-0D3E-498A-B48A-B0A99D03A6B5}" type="pres">
      <dgm:prSet presAssocID="{7EE819E6-F5DD-4FD3-8ED8-ADEC9BE11618}" presName="tile2" presStyleLbl="node1" presStyleIdx="1" presStyleCnt="4"/>
      <dgm:spPr/>
      <dgm:t>
        <a:bodyPr/>
        <a:lstStyle/>
        <a:p>
          <a:endParaRPr lang="ru-RU"/>
        </a:p>
      </dgm:t>
    </dgm:pt>
    <dgm:pt modelId="{8E62E39C-BBE6-434D-8285-04D70D8BFBF2}" type="pres">
      <dgm:prSet presAssocID="{7EE819E6-F5DD-4FD3-8ED8-ADEC9BE11618}" presName="tile2text" presStyleLbl="node1" presStyleIdx="1" presStyleCnt="4">
        <dgm:presLayoutVars>
          <dgm:chMax val="0"/>
          <dgm:chPref val="0"/>
          <dgm:bulletEnabled val="1"/>
        </dgm:presLayoutVars>
      </dgm:prSet>
      <dgm:spPr/>
      <dgm:t>
        <a:bodyPr/>
        <a:lstStyle/>
        <a:p>
          <a:endParaRPr lang="ru-RU"/>
        </a:p>
      </dgm:t>
    </dgm:pt>
    <dgm:pt modelId="{A4B4867E-F889-4E18-B3E2-3175AC114C94}" type="pres">
      <dgm:prSet presAssocID="{7EE819E6-F5DD-4FD3-8ED8-ADEC9BE11618}" presName="tile3" presStyleLbl="node1" presStyleIdx="2" presStyleCnt="4"/>
      <dgm:spPr/>
      <dgm:t>
        <a:bodyPr/>
        <a:lstStyle/>
        <a:p>
          <a:endParaRPr lang="ru-RU"/>
        </a:p>
      </dgm:t>
    </dgm:pt>
    <dgm:pt modelId="{3E3C6C73-A9BB-4D0D-A3E8-ECD09EBEFCAC}" type="pres">
      <dgm:prSet presAssocID="{7EE819E6-F5DD-4FD3-8ED8-ADEC9BE11618}" presName="tile3text" presStyleLbl="node1" presStyleIdx="2" presStyleCnt="4">
        <dgm:presLayoutVars>
          <dgm:chMax val="0"/>
          <dgm:chPref val="0"/>
          <dgm:bulletEnabled val="1"/>
        </dgm:presLayoutVars>
      </dgm:prSet>
      <dgm:spPr/>
      <dgm:t>
        <a:bodyPr/>
        <a:lstStyle/>
        <a:p>
          <a:endParaRPr lang="ru-RU"/>
        </a:p>
      </dgm:t>
    </dgm:pt>
    <dgm:pt modelId="{49BEFD59-9EFE-4030-B7AA-F48F4601D560}" type="pres">
      <dgm:prSet presAssocID="{7EE819E6-F5DD-4FD3-8ED8-ADEC9BE11618}" presName="tile4" presStyleLbl="node1" presStyleIdx="3" presStyleCnt="4" custLinFactNeighborY="1205"/>
      <dgm:spPr/>
      <dgm:t>
        <a:bodyPr/>
        <a:lstStyle/>
        <a:p>
          <a:endParaRPr lang="ru-RU"/>
        </a:p>
      </dgm:t>
    </dgm:pt>
    <dgm:pt modelId="{A26075C4-93ED-463C-8670-F2292E1A9959}" type="pres">
      <dgm:prSet presAssocID="{7EE819E6-F5DD-4FD3-8ED8-ADEC9BE11618}" presName="tile4text" presStyleLbl="node1" presStyleIdx="3" presStyleCnt="4">
        <dgm:presLayoutVars>
          <dgm:chMax val="0"/>
          <dgm:chPref val="0"/>
          <dgm:bulletEnabled val="1"/>
        </dgm:presLayoutVars>
      </dgm:prSet>
      <dgm:spPr/>
      <dgm:t>
        <a:bodyPr/>
        <a:lstStyle/>
        <a:p>
          <a:endParaRPr lang="ru-RU"/>
        </a:p>
      </dgm:t>
    </dgm:pt>
    <dgm:pt modelId="{6CE02FA8-FFBC-4CFD-85F5-25FB0BEF8F2C}" type="pres">
      <dgm:prSet presAssocID="{7EE819E6-F5DD-4FD3-8ED8-ADEC9BE11618}" presName="centerTile" presStyleLbl="fgShp" presStyleIdx="0" presStyleCnt="1" custScaleX="144303" custScaleY="81317">
        <dgm:presLayoutVars>
          <dgm:chMax val="0"/>
          <dgm:chPref val="0"/>
        </dgm:presLayoutVars>
      </dgm:prSet>
      <dgm:spPr/>
      <dgm:t>
        <a:bodyPr/>
        <a:lstStyle/>
        <a:p>
          <a:endParaRPr lang="ru-RU"/>
        </a:p>
      </dgm:t>
    </dgm:pt>
  </dgm:ptLst>
  <dgm:cxnLst>
    <dgm:cxn modelId="{F25D3639-5169-4E98-B657-7CEE5A08E75A}" srcId="{7EE819E6-F5DD-4FD3-8ED8-ADEC9BE11618}" destId="{111D6174-2AB2-4804-9797-32C64A9B7167}" srcOrd="0" destOrd="0" parTransId="{5889A0A7-ADA3-4B82-8800-2DBD64C1F509}" sibTransId="{25FE9076-FC02-40B6-8B25-26DE7C4C91A4}"/>
    <dgm:cxn modelId="{7105BB8B-3913-48A4-9E9B-DF7D014E9110}" type="presOf" srcId="{04195EF0-629D-4AD5-A11D-EC7747D572A7}" destId="{A26075C4-93ED-463C-8670-F2292E1A9959}" srcOrd="1" destOrd="0" presId="urn:microsoft.com/office/officeart/2005/8/layout/matrix1"/>
    <dgm:cxn modelId="{5A3C818D-157C-48D2-9CCA-17CBF0562E35}" srcId="{111D6174-2AB2-4804-9797-32C64A9B7167}" destId="{445219CE-6435-4604-BB14-061AA5BE4049}" srcOrd="0" destOrd="0" parTransId="{CF2518E5-9223-43F4-B686-95D05E65BFC8}" sibTransId="{30636A47-9841-4A26-BD6A-070AA2C9E145}"/>
    <dgm:cxn modelId="{5E5BE3AE-92A8-438D-AAA8-A0BE7EB73256}" type="presOf" srcId="{445219CE-6435-4604-BB14-061AA5BE4049}" destId="{A121B93F-75BF-44C4-A3CA-6642C335C98F}" srcOrd="0" destOrd="0" presId="urn:microsoft.com/office/officeart/2005/8/layout/matrix1"/>
    <dgm:cxn modelId="{AF2450BE-13C8-412A-AE87-863A0F44C67C}" type="presOf" srcId="{04195EF0-629D-4AD5-A11D-EC7747D572A7}" destId="{49BEFD59-9EFE-4030-B7AA-F48F4601D560}" srcOrd="0" destOrd="0" presId="urn:microsoft.com/office/officeart/2005/8/layout/matrix1"/>
    <dgm:cxn modelId="{AED8A588-5526-4F7E-94E2-5374F16BB06E}" srcId="{111D6174-2AB2-4804-9797-32C64A9B7167}" destId="{04195EF0-629D-4AD5-A11D-EC7747D572A7}" srcOrd="3" destOrd="0" parTransId="{B26C0B5D-8243-4CBA-88F2-0AE42E829F68}" sibTransId="{8A55B69E-6701-4F01-90F6-37BC680569E6}"/>
    <dgm:cxn modelId="{3483B8B7-5CC6-41C0-BA24-3AE165919E44}" type="presOf" srcId="{EBFAE7BF-C15F-4BB0-B949-A04350D2FE68}" destId="{A4B4867E-F889-4E18-B3E2-3175AC114C94}" srcOrd="0" destOrd="0" presId="urn:microsoft.com/office/officeart/2005/8/layout/matrix1"/>
    <dgm:cxn modelId="{CE1CE1BB-9F13-44B2-872D-D1FDB8440165}" type="presOf" srcId="{1AECDA6B-247F-44E7-ABB4-75381FA4223C}" destId="{61C93935-0D3E-498A-B48A-B0A99D03A6B5}" srcOrd="0" destOrd="0" presId="urn:microsoft.com/office/officeart/2005/8/layout/matrix1"/>
    <dgm:cxn modelId="{0B775AB9-5A2C-4A63-B7C7-BE22ECEB090F}" type="presOf" srcId="{445219CE-6435-4604-BB14-061AA5BE4049}" destId="{0CA8FD0E-FC46-42FE-BFCE-868E4049EDCC}" srcOrd="1" destOrd="0" presId="urn:microsoft.com/office/officeart/2005/8/layout/matrix1"/>
    <dgm:cxn modelId="{1FAEE250-7EC3-4CB5-8851-DBCC9AF138B3}" type="presOf" srcId="{7EE819E6-F5DD-4FD3-8ED8-ADEC9BE11618}" destId="{4684FF36-5DA8-46DA-B494-46126C4A18CA}" srcOrd="0" destOrd="0" presId="urn:microsoft.com/office/officeart/2005/8/layout/matrix1"/>
    <dgm:cxn modelId="{B2C5878A-64AB-4C39-B18A-B11FF323847B}" srcId="{111D6174-2AB2-4804-9797-32C64A9B7167}" destId="{16B82C1B-2A5B-4145-BD68-2A80CE2611F0}" srcOrd="4" destOrd="0" parTransId="{2A5DC217-58E8-46C2-9BB7-41133E32E083}" sibTransId="{5DE812D6-DB33-4016-B0D5-C34852CDFBBF}"/>
    <dgm:cxn modelId="{F5F97E60-C27D-4101-B591-342FCD3098E7}" srcId="{111D6174-2AB2-4804-9797-32C64A9B7167}" destId="{EBFAE7BF-C15F-4BB0-B949-A04350D2FE68}" srcOrd="2" destOrd="0" parTransId="{9C2B1755-6981-4D22-A303-95EA36798E1E}" sibTransId="{7F8BC6EF-1DFB-4EDC-8DF8-134459289552}"/>
    <dgm:cxn modelId="{F9887965-6A88-4CB7-B318-BF962064C42D}" type="presOf" srcId="{EBFAE7BF-C15F-4BB0-B949-A04350D2FE68}" destId="{3E3C6C73-A9BB-4D0D-A3E8-ECD09EBEFCAC}" srcOrd="1" destOrd="0" presId="urn:microsoft.com/office/officeart/2005/8/layout/matrix1"/>
    <dgm:cxn modelId="{C2DD91F5-749F-48C0-8DD5-01E01A9F799D}" type="presOf" srcId="{1AECDA6B-247F-44E7-ABB4-75381FA4223C}" destId="{8E62E39C-BBE6-434D-8285-04D70D8BFBF2}" srcOrd="1" destOrd="0" presId="urn:microsoft.com/office/officeart/2005/8/layout/matrix1"/>
    <dgm:cxn modelId="{EABBAF8F-9926-488B-9DFC-B93F25D5C30F}" type="presOf" srcId="{111D6174-2AB2-4804-9797-32C64A9B7167}" destId="{6CE02FA8-FFBC-4CFD-85F5-25FB0BEF8F2C}" srcOrd="0" destOrd="0" presId="urn:microsoft.com/office/officeart/2005/8/layout/matrix1"/>
    <dgm:cxn modelId="{46945B5C-D95C-4CB1-BEE7-0B0B63FCC6EE}" srcId="{111D6174-2AB2-4804-9797-32C64A9B7167}" destId="{1AECDA6B-247F-44E7-ABB4-75381FA4223C}" srcOrd="1" destOrd="0" parTransId="{013EF292-DCF6-4291-A955-FEDC0B386F96}" sibTransId="{BB98C07E-5228-49DC-A0CC-A0AD5ED77EFE}"/>
    <dgm:cxn modelId="{7514B546-599A-4E73-9CEC-D5C846004227}" type="presParOf" srcId="{4684FF36-5DA8-46DA-B494-46126C4A18CA}" destId="{EB2A125D-CF83-4C58-A399-FC79D4041547}" srcOrd="0" destOrd="0" presId="urn:microsoft.com/office/officeart/2005/8/layout/matrix1"/>
    <dgm:cxn modelId="{858CB452-9605-44C4-B7F9-C87FCB38183E}" type="presParOf" srcId="{EB2A125D-CF83-4C58-A399-FC79D4041547}" destId="{A121B93F-75BF-44C4-A3CA-6642C335C98F}" srcOrd="0" destOrd="0" presId="urn:microsoft.com/office/officeart/2005/8/layout/matrix1"/>
    <dgm:cxn modelId="{7D3DEB1E-B03D-45D3-9AFB-A0B619C1810F}" type="presParOf" srcId="{EB2A125D-CF83-4C58-A399-FC79D4041547}" destId="{0CA8FD0E-FC46-42FE-BFCE-868E4049EDCC}" srcOrd="1" destOrd="0" presId="urn:microsoft.com/office/officeart/2005/8/layout/matrix1"/>
    <dgm:cxn modelId="{BFDD2F31-0D6A-463C-B68A-DC37FD891718}" type="presParOf" srcId="{EB2A125D-CF83-4C58-A399-FC79D4041547}" destId="{61C93935-0D3E-498A-B48A-B0A99D03A6B5}" srcOrd="2" destOrd="0" presId="urn:microsoft.com/office/officeart/2005/8/layout/matrix1"/>
    <dgm:cxn modelId="{E218B176-31B2-4C83-B162-4AD4C031FC6A}" type="presParOf" srcId="{EB2A125D-CF83-4C58-A399-FC79D4041547}" destId="{8E62E39C-BBE6-434D-8285-04D70D8BFBF2}" srcOrd="3" destOrd="0" presId="urn:microsoft.com/office/officeart/2005/8/layout/matrix1"/>
    <dgm:cxn modelId="{5B4C5769-AD30-4E6A-99C4-B7AB335DC740}" type="presParOf" srcId="{EB2A125D-CF83-4C58-A399-FC79D4041547}" destId="{A4B4867E-F889-4E18-B3E2-3175AC114C94}" srcOrd="4" destOrd="0" presId="urn:microsoft.com/office/officeart/2005/8/layout/matrix1"/>
    <dgm:cxn modelId="{0706EC62-2F6F-4E5A-B0FA-FB7BE911CF4A}" type="presParOf" srcId="{EB2A125D-CF83-4C58-A399-FC79D4041547}" destId="{3E3C6C73-A9BB-4D0D-A3E8-ECD09EBEFCAC}" srcOrd="5" destOrd="0" presId="urn:microsoft.com/office/officeart/2005/8/layout/matrix1"/>
    <dgm:cxn modelId="{0FADE1F5-0174-46CF-98F6-359DAF3E6FC4}" type="presParOf" srcId="{EB2A125D-CF83-4C58-A399-FC79D4041547}" destId="{49BEFD59-9EFE-4030-B7AA-F48F4601D560}" srcOrd="6" destOrd="0" presId="urn:microsoft.com/office/officeart/2005/8/layout/matrix1"/>
    <dgm:cxn modelId="{FEF1298C-E9B8-427F-A20F-036D217DA15E}" type="presParOf" srcId="{EB2A125D-CF83-4C58-A399-FC79D4041547}" destId="{A26075C4-93ED-463C-8670-F2292E1A9959}" srcOrd="7" destOrd="0" presId="urn:microsoft.com/office/officeart/2005/8/layout/matrix1"/>
    <dgm:cxn modelId="{92452101-7483-4D7D-A10F-115B1ECC037C}" type="presParOf" srcId="{4684FF36-5DA8-46DA-B494-46126C4A18CA}" destId="{6CE02FA8-FFBC-4CFD-85F5-25FB0BEF8F2C}"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21B93F-75BF-44C4-A3CA-6642C335C98F}">
      <dsp:nvSpPr>
        <dsp:cNvPr id="0" name=""/>
        <dsp:cNvSpPr/>
      </dsp:nvSpPr>
      <dsp:spPr>
        <a:xfrm rot="16200000">
          <a:off x="486054" y="-486054"/>
          <a:ext cx="2988332" cy="396044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u="sng" kern="1200" dirty="0" smtClean="0">
              <a:solidFill>
                <a:schemeClr val="bg1"/>
              </a:solidFill>
            </a:rPr>
            <a:t>Создание  банка информационной поддержки для действующих УМК</a:t>
          </a:r>
          <a:endParaRPr lang="en-US" sz="1800" b="1" u="sng" kern="1200" dirty="0" smtClean="0">
            <a:solidFill>
              <a:schemeClr val="bg1"/>
            </a:solidFill>
          </a:endParaRPr>
        </a:p>
        <a:p>
          <a:pPr lvl="0" algn="ctr" defTabSz="800100">
            <a:lnSpc>
              <a:spcPct val="90000"/>
            </a:lnSpc>
            <a:spcBef>
              <a:spcPct val="0"/>
            </a:spcBef>
            <a:spcAft>
              <a:spcPct val="35000"/>
            </a:spcAft>
          </a:pPr>
          <a:endParaRPr lang="ru-RU" sz="1800" b="1" u="sng" kern="1200" dirty="0" smtClean="0">
            <a:solidFill>
              <a:schemeClr val="bg1"/>
            </a:solidFill>
          </a:endParaRPr>
        </a:p>
        <a:p>
          <a:pPr lvl="0" algn="ctr" defTabSz="800100">
            <a:lnSpc>
              <a:spcPct val="90000"/>
            </a:lnSpc>
            <a:spcBef>
              <a:spcPct val="0"/>
            </a:spcBef>
            <a:spcAft>
              <a:spcPct val="35000"/>
            </a:spcAft>
          </a:pPr>
          <a:r>
            <a:rPr lang="ru-RU" sz="1800" b="1" kern="1200" dirty="0" smtClean="0">
              <a:solidFill>
                <a:srgbClr val="FFC000"/>
              </a:solidFill>
            </a:rPr>
            <a:t>Дидактические материалы (грамматические таблицы, учебные презентации, электронные пособия, интерактивная наглядность)</a:t>
          </a:r>
          <a:endParaRPr lang="ru-RU" sz="1800" b="1" kern="1200" dirty="0">
            <a:solidFill>
              <a:srgbClr val="FFC000"/>
            </a:solidFill>
          </a:endParaRPr>
        </a:p>
      </dsp:txBody>
      <dsp:txXfrm rot="16200000">
        <a:off x="859595" y="-859595"/>
        <a:ext cx="2241249" cy="3960440"/>
      </dsp:txXfrm>
    </dsp:sp>
    <dsp:sp modelId="{61C93935-0D3E-498A-B48A-B0A99D03A6B5}">
      <dsp:nvSpPr>
        <dsp:cNvPr id="0" name=""/>
        <dsp:cNvSpPr/>
      </dsp:nvSpPr>
      <dsp:spPr>
        <a:xfrm>
          <a:off x="3960440" y="0"/>
          <a:ext cx="3960440" cy="2988332"/>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u="sng" kern="1200" dirty="0" smtClean="0"/>
            <a:t>Формирование </a:t>
          </a:r>
        </a:p>
        <a:p>
          <a:pPr lvl="0" algn="ctr" defTabSz="800100">
            <a:lnSpc>
              <a:spcPct val="90000"/>
            </a:lnSpc>
            <a:spcBef>
              <a:spcPct val="0"/>
            </a:spcBef>
            <a:spcAft>
              <a:spcPct val="35000"/>
            </a:spcAft>
          </a:pPr>
          <a:r>
            <a:rPr lang="en-US" sz="1800" b="1" u="sng" kern="1200" dirty="0" smtClean="0"/>
            <a:t>STUDY-CASE </a:t>
          </a:r>
          <a:r>
            <a:rPr lang="ru-RU" sz="1800" b="1" u="sng" kern="1200" dirty="0" smtClean="0"/>
            <a:t>информационных ресурсов сети Интернет</a:t>
          </a:r>
          <a:endParaRPr lang="en-US" sz="1800" b="1" u="sng" kern="1200" dirty="0" smtClean="0"/>
        </a:p>
        <a:p>
          <a:pPr lvl="0" algn="ctr" defTabSz="800100">
            <a:lnSpc>
              <a:spcPct val="90000"/>
            </a:lnSpc>
            <a:spcBef>
              <a:spcPct val="0"/>
            </a:spcBef>
            <a:spcAft>
              <a:spcPct val="35000"/>
            </a:spcAft>
          </a:pPr>
          <a:endParaRPr lang="ru-RU" sz="1800" b="1" u="sng" kern="1200" dirty="0" smtClean="0"/>
        </a:p>
        <a:p>
          <a:pPr lvl="0" algn="ctr" defTabSz="800100">
            <a:lnSpc>
              <a:spcPct val="90000"/>
            </a:lnSpc>
            <a:spcBef>
              <a:spcPct val="0"/>
            </a:spcBef>
            <a:spcAft>
              <a:spcPct val="35000"/>
            </a:spcAft>
          </a:pPr>
          <a:r>
            <a:rPr lang="ru-RU" sz="1800" b="1" kern="1200" dirty="0" smtClean="0">
              <a:solidFill>
                <a:srgbClr val="FFC000"/>
              </a:solidFill>
            </a:rPr>
            <a:t>Копилка полезных сайтов, адреса англоязычных поисковых систем, ссылки электронных библиотек и справочных материалов.</a:t>
          </a:r>
        </a:p>
      </dsp:txBody>
      <dsp:txXfrm>
        <a:off x="3960440" y="0"/>
        <a:ext cx="3960440" cy="2241249"/>
      </dsp:txXfrm>
    </dsp:sp>
    <dsp:sp modelId="{A4B4867E-F889-4E18-B3E2-3175AC114C94}">
      <dsp:nvSpPr>
        <dsp:cNvPr id="0" name=""/>
        <dsp:cNvSpPr/>
      </dsp:nvSpPr>
      <dsp:spPr>
        <a:xfrm rot="10800000">
          <a:off x="0" y="2988332"/>
          <a:ext cx="3960440" cy="2988332"/>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u="sng" kern="1200" dirty="0" smtClean="0"/>
            <a:t>Модернизация форм внеурочной деятельности </a:t>
          </a:r>
          <a:endParaRPr lang="en-US" sz="2000" b="1" u="sng" kern="1200" dirty="0" smtClean="0"/>
        </a:p>
        <a:p>
          <a:pPr lvl="0" algn="ctr" defTabSz="889000">
            <a:lnSpc>
              <a:spcPct val="90000"/>
            </a:lnSpc>
            <a:spcBef>
              <a:spcPct val="0"/>
            </a:spcBef>
            <a:spcAft>
              <a:spcPct val="35000"/>
            </a:spcAft>
          </a:pPr>
          <a:endParaRPr lang="ru-RU" sz="2000" b="1" u="sng" kern="1200" dirty="0" smtClean="0"/>
        </a:p>
        <a:p>
          <a:pPr lvl="0" algn="ctr" defTabSz="889000">
            <a:lnSpc>
              <a:spcPct val="90000"/>
            </a:lnSpc>
            <a:spcBef>
              <a:spcPct val="0"/>
            </a:spcBef>
            <a:spcAft>
              <a:spcPct val="35000"/>
            </a:spcAft>
          </a:pPr>
          <a:r>
            <a:rPr lang="ru-RU" sz="2000" b="1" kern="1200" dirty="0" smtClean="0">
              <a:solidFill>
                <a:srgbClr val="FFC000"/>
              </a:solidFill>
            </a:rPr>
            <a:t>Участие в дистанционных конкурсах и</a:t>
          </a:r>
          <a:r>
            <a:rPr lang="en-US" sz="2000" b="1" kern="1200" dirty="0" smtClean="0">
              <a:solidFill>
                <a:srgbClr val="FFC000"/>
              </a:solidFill>
            </a:rPr>
            <a:t> On-line</a:t>
          </a:r>
          <a:r>
            <a:rPr lang="ru-RU" sz="2000" b="1" kern="1200" dirty="0" smtClean="0">
              <a:solidFill>
                <a:srgbClr val="FFC000"/>
              </a:solidFill>
            </a:rPr>
            <a:t> олимпиадах</a:t>
          </a:r>
          <a:endParaRPr lang="ru-RU" sz="2000" b="1" kern="1200" dirty="0">
            <a:solidFill>
              <a:srgbClr val="FFC000"/>
            </a:solidFill>
          </a:endParaRPr>
        </a:p>
      </dsp:txBody>
      <dsp:txXfrm rot="10800000">
        <a:off x="0" y="3735414"/>
        <a:ext cx="3960440" cy="2241249"/>
      </dsp:txXfrm>
    </dsp:sp>
    <dsp:sp modelId="{49BEFD59-9EFE-4030-B7AA-F48F4601D560}">
      <dsp:nvSpPr>
        <dsp:cNvPr id="0" name=""/>
        <dsp:cNvSpPr/>
      </dsp:nvSpPr>
      <dsp:spPr>
        <a:xfrm rot="5400000">
          <a:off x="4446494" y="2502277"/>
          <a:ext cx="2988332" cy="396044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u="sng" kern="1200" dirty="0" smtClean="0"/>
            <a:t>Разработка методического портфеля по диагностике и контролю уровня владения иностранным языком</a:t>
          </a:r>
          <a:endParaRPr lang="en-US" sz="1600" b="1" u="sng" kern="1200" dirty="0" smtClean="0"/>
        </a:p>
        <a:p>
          <a:pPr lvl="0" algn="ctr" defTabSz="711200">
            <a:lnSpc>
              <a:spcPct val="90000"/>
            </a:lnSpc>
            <a:spcBef>
              <a:spcPct val="0"/>
            </a:spcBef>
            <a:spcAft>
              <a:spcPct val="35000"/>
            </a:spcAft>
          </a:pPr>
          <a:endParaRPr lang="en-US" sz="1600" b="1" kern="1200" dirty="0" smtClean="0"/>
        </a:p>
        <a:p>
          <a:pPr lvl="0" algn="ctr" defTabSz="711200">
            <a:lnSpc>
              <a:spcPct val="90000"/>
            </a:lnSpc>
            <a:spcBef>
              <a:spcPct val="0"/>
            </a:spcBef>
            <a:spcAft>
              <a:spcPct val="35000"/>
            </a:spcAft>
          </a:pPr>
          <a:r>
            <a:rPr lang="ru-RU" sz="1600" b="1" kern="1200" dirty="0" smtClean="0">
              <a:solidFill>
                <a:srgbClr val="FFC000"/>
              </a:solidFill>
            </a:rPr>
            <a:t>Использование готовых </a:t>
          </a:r>
          <a:r>
            <a:rPr lang="ru-RU" sz="1600" b="1" kern="1200" dirty="0" err="1" smtClean="0">
              <a:solidFill>
                <a:srgbClr val="FFC000"/>
              </a:solidFill>
            </a:rPr>
            <a:t>мультимедийных</a:t>
          </a:r>
          <a:r>
            <a:rPr lang="ru-RU" sz="1600" b="1" kern="1200" dirty="0" smtClean="0">
              <a:solidFill>
                <a:srgbClr val="FFC000"/>
              </a:solidFill>
            </a:rPr>
            <a:t> продуктов и компьютерных обучающих систем , создание базы тематических тестов для работы на уроке и дома</a:t>
          </a:r>
          <a:endParaRPr lang="ru-RU" sz="1600" b="1" kern="1200" dirty="0">
            <a:solidFill>
              <a:srgbClr val="FFC000"/>
            </a:solidFill>
          </a:endParaRPr>
        </a:p>
      </dsp:txBody>
      <dsp:txXfrm rot="5400000">
        <a:off x="4820035" y="2875819"/>
        <a:ext cx="2241249" cy="3960440"/>
      </dsp:txXfrm>
    </dsp:sp>
    <dsp:sp modelId="{6CE02FA8-FFBC-4CFD-85F5-25FB0BEF8F2C}">
      <dsp:nvSpPr>
        <dsp:cNvPr id="0" name=""/>
        <dsp:cNvSpPr/>
      </dsp:nvSpPr>
      <dsp:spPr>
        <a:xfrm>
          <a:off x="2245929" y="2380826"/>
          <a:ext cx="3429020" cy="1215010"/>
        </a:xfrm>
        <a:prstGeom prst="round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b="1" kern="1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Направления работы</a:t>
          </a:r>
          <a:endParaRPr lang="ru-RU" sz="3600" b="1" kern="1200" dirty="0"/>
        </a:p>
      </dsp:txBody>
      <dsp:txXfrm>
        <a:off x="2245929" y="2380826"/>
        <a:ext cx="3429020" cy="121501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303445-625A-46E2-BD12-4E790466A6D6}" type="datetimeFigureOut">
              <a:rPr lang="ru-RU"/>
              <a:pPr>
                <a:defRPr/>
              </a:pPr>
              <a:t>26.04.2011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9799008-54A1-4C0E-B81C-F485C119159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0428284-B6A9-485B-8107-772FB59A4B9B}" type="datetimeFigureOut">
              <a:rPr lang="ru-RU"/>
              <a:pPr>
                <a:defRPr/>
              </a:pPr>
              <a:t>26.04.2011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904273-86BF-4D85-90F8-5641979A141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2DD6EFC-CA88-43DD-A89D-F627391F3403}" type="datetimeFigureOut">
              <a:rPr lang="ru-RU"/>
              <a:pPr>
                <a:defRPr/>
              </a:pPr>
              <a:t>26.04.2011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0B4C10-8644-452A-9F11-7DCB706157E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DCACBC-E719-4FFF-BEE2-716EFFC8CC89}" type="datetimeFigureOut">
              <a:rPr lang="ru-RU"/>
              <a:pPr>
                <a:defRPr/>
              </a:pPr>
              <a:t>26.04.2011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D3507C-E305-43EE-9768-191A88A5015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4C7718-0743-40FD-AC5D-F4A0F4C02586}" type="datetimeFigureOut">
              <a:rPr lang="ru-RU"/>
              <a:pPr>
                <a:defRPr/>
              </a:pPr>
              <a:t>26.04.2011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930BC1-E1ED-4E93-B713-65398572623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96686A4-AAD1-4FCB-AE84-523718C5583D}" type="datetimeFigureOut">
              <a:rPr lang="ru-RU"/>
              <a:pPr>
                <a:defRPr/>
              </a:pPr>
              <a:t>26.04.2011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B802E4-A06F-483E-8D0C-DD61165A9EF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26980AC-8CCF-4A92-A99A-4841EABE705D}" type="datetimeFigureOut">
              <a:rPr lang="ru-RU"/>
              <a:pPr>
                <a:defRPr/>
              </a:pPr>
              <a:t>26.04.2011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97F7F7-586E-4427-8AF0-C44B2F27F45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609621B-B3AB-46F8-A0B2-5131B94B6FDF}" type="datetimeFigureOut">
              <a:rPr lang="ru-RU"/>
              <a:pPr>
                <a:defRPr/>
              </a:pPr>
              <a:t>26.04.2011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C6F61A8-E3A4-433A-A571-519D0694905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4CA9DBB-4F57-4D43-B520-5BCCC0509B9F}" type="datetimeFigureOut">
              <a:rPr lang="ru-RU"/>
              <a:pPr>
                <a:defRPr/>
              </a:pPr>
              <a:t>26.04.2011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09FF187-A039-4334-B40C-C9E2708C0A9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16E7E58-D128-4761-A701-40EEF4183C92}" type="datetimeFigureOut">
              <a:rPr lang="ru-RU"/>
              <a:pPr>
                <a:defRPr/>
              </a:pPr>
              <a:t>26.04.2011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9EAE8CE-1F1E-4E22-871D-F2B8980B365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9D96668-7E33-4757-A1C6-AEAD28A7776F}" type="datetimeFigureOut">
              <a:rPr lang="ru-RU"/>
              <a:pPr>
                <a:defRPr/>
              </a:pPr>
              <a:t>26.04.2011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870050-93FC-4749-97BA-D138864A12B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7DA3F0F-A0B1-4A5A-B0A1-41A18CD6633B}" type="datetimeFigureOut">
              <a:rPr lang="ru-RU"/>
              <a:pPr>
                <a:defRPr/>
              </a:pPr>
              <a:t>26.04.2011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F18F6B0-EC39-42D0-933B-43C5C6AE4F8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8573AC-297A-4281-8CD0-D213E6BBC362}" type="datetimeFigureOut">
              <a:rPr lang="ru-RU"/>
              <a:pPr>
                <a:defRPr/>
              </a:pPr>
              <a:t>26.04.2011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6CD46FD-A4B2-4964-8F5A-D2A39A43C82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4211638" y="3716338"/>
            <a:ext cx="4932362" cy="1955800"/>
          </a:xfrm>
        </p:spPr>
        <p:txBody>
          <a:bodyPr rtlCol="0">
            <a:normAutofit fontScale="92500" lnSpcReduction="10000"/>
          </a:bodyPr>
          <a:lstStyle/>
          <a:p>
            <a:pPr algn="ctr" eaLnBrk="1" fontAlgn="auto" hangingPunct="1">
              <a:spcAft>
                <a:spcPts val="0"/>
              </a:spcAft>
              <a:buFont typeface="Arial" pitchFamily="34" charset="0"/>
              <a:buNone/>
              <a:defRPr/>
            </a:pPr>
            <a:r>
              <a:rPr lang="ru-RU" sz="2800" b="1" i="1" dirty="0" smtClean="0">
                <a:solidFill>
                  <a:schemeClr val="tx2">
                    <a:lumMod val="75000"/>
                  </a:schemeClr>
                </a:solidFill>
                <a:latin typeface="Arial Narrow" pitchFamily="34" charset="0"/>
                <a:cs typeface="Aharoni" pitchFamily="2" charset="-79"/>
              </a:rPr>
              <a:t>Из опыта работы учителя</a:t>
            </a:r>
          </a:p>
          <a:p>
            <a:pPr algn="ctr" eaLnBrk="1" fontAlgn="auto" hangingPunct="1">
              <a:spcAft>
                <a:spcPts val="0"/>
              </a:spcAft>
              <a:buFont typeface="Arial" pitchFamily="34" charset="0"/>
              <a:buNone/>
              <a:defRPr/>
            </a:pPr>
            <a:r>
              <a:rPr lang="ru-RU" sz="2800" b="1" i="1" dirty="0" smtClean="0">
                <a:solidFill>
                  <a:schemeClr val="tx2">
                    <a:lumMod val="75000"/>
                  </a:schemeClr>
                </a:solidFill>
                <a:latin typeface="Arial Narrow" pitchFamily="34" charset="0"/>
                <a:cs typeface="Aharoni" pitchFamily="2" charset="-79"/>
              </a:rPr>
              <a:t>Иностранных языков </a:t>
            </a:r>
          </a:p>
          <a:p>
            <a:pPr algn="ctr" eaLnBrk="1" fontAlgn="auto" hangingPunct="1">
              <a:spcAft>
                <a:spcPts val="0"/>
              </a:spcAft>
              <a:buFont typeface="Arial" pitchFamily="34" charset="0"/>
              <a:buNone/>
              <a:defRPr/>
            </a:pPr>
            <a:r>
              <a:rPr lang="ru-RU" sz="2800" b="1" i="1" dirty="0" smtClean="0">
                <a:solidFill>
                  <a:schemeClr val="tx2">
                    <a:lumMod val="75000"/>
                  </a:schemeClr>
                </a:solidFill>
                <a:latin typeface="Arial Narrow" pitchFamily="34" charset="0"/>
                <a:cs typeface="Aharoni" pitchFamily="2" charset="-79"/>
              </a:rPr>
              <a:t>МОУ лицей № 10</a:t>
            </a:r>
          </a:p>
          <a:p>
            <a:pPr algn="ctr" eaLnBrk="1" fontAlgn="auto" hangingPunct="1">
              <a:spcAft>
                <a:spcPts val="0"/>
              </a:spcAft>
              <a:buFont typeface="Arial" pitchFamily="34" charset="0"/>
              <a:buNone/>
              <a:defRPr/>
            </a:pPr>
            <a:r>
              <a:rPr lang="ru-RU" sz="4000" b="1" i="1" dirty="0" smtClean="0">
                <a:solidFill>
                  <a:schemeClr val="accent1">
                    <a:lumMod val="50000"/>
                  </a:schemeClr>
                </a:solidFill>
                <a:effectLst>
                  <a:outerShdw blurRad="38100" dist="38100" dir="2700000" algn="tl">
                    <a:srgbClr val="000000">
                      <a:alpha val="43137"/>
                    </a:srgbClr>
                  </a:outerShdw>
                </a:effectLst>
                <a:latin typeface="Arial Narrow" pitchFamily="34" charset="0"/>
                <a:cs typeface="Aharoni" pitchFamily="2" charset="-79"/>
              </a:rPr>
              <a:t>Королевы Г.А. </a:t>
            </a:r>
            <a:endParaRPr lang="ru-RU" sz="4000" b="1" i="1" dirty="0">
              <a:solidFill>
                <a:schemeClr val="accent1">
                  <a:lumMod val="50000"/>
                </a:schemeClr>
              </a:solidFill>
              <a:effectLst>
                <a:outerShdw blurRad="38100" dist="38100" dir="2700000" algn="tl">
                  <a:srgbClr val="000000">
                    <a:alpha val="43137"/>
                  </a:srgbClr>
                </a:outerShdw>
              </a:effectLst>
              <a:latin typeface="Arial Narrow" pitchFamily="34" charset="0"/>
              <a:cs typeface="Aharoni" pitchFamily="2" charset="-79"/>
            </a:endParaRPr>
          </a:p>
        </p:txBody>
      </p:sp>
      <p:sp>
        <p:nvSpPr>
          <p:cNvPr id="4" name="Прямоугольник 3"/>
          <p:cNvSpPr/>
          <p:nvPr/>
        </p:nvSpPr>
        <p:spPr>
          <a:xfrm>
            <a:off x="428596" y="214290"/>
            <a:ext cx="8496944" cy="29238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Система использования</a:t>
            </a:r>
            <a:br>
              <a:rPr lang="ru-RU"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br>
            <a:r>
              <a:rPr lang="ru-RU"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информационных технологий </a:t>
            </a:r>
          </a:p>
          <a:p>
            <a:pPr fontAlgn="auto">
              <a:spcBef>
                <a:spcPts val="0"/>
              </a:spcBef>
              <a:spcAft>
                <a:spcPts val="0"/>
              </a:spcAft>
              <a:defRPr/>
            </a:pPr>
            <a:r>
              <a:rPr lang="ru-RU"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в обучении иностранным </a:t>
            </a:r>
          </a:p>
          <a:p>
            <a:pPr fontAlgn="auto">
              <a:spcBef>
                <a:spcPts val="0"/>
              </a:spcBef>
              <a:spcAft>
                <a:spcPts val="0"/>
              </a:spcAft>
              <a:defRPr/>
            </a:pPr>
            <a:r>
              <a:rPr lang="ru-RU"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языкам.</a:t>
            </a:r>
          </a:p>
        </p:txBody>
      </p:sp>
      <p:pic>
        <p:nvPicPr>
          <p:cNvPr id="4100" name="Picture 3" descr="C:\Documents and Settings\User\Мои документы\Bluetooth\inbox\IMAG0083.jpg"/>
          <p:cNvPicPr>
            <a:picLocks noChangeAspect="1" noChangeArrowheads="1"/>
          </p:cNvPicPr>
          <p:nvPr/>
        </p:nvPicPr>
        <p:blipFill>
          <a:blip r:embed="rId2" cstate="print"/>
          <a:srcRect/>
          <a:stretch>
            <a:fillRect/>
          </a:stretch>
        </p:blipFill>
        <p:spPr bwMode="auto">
          <a:xfrm>
            <a:off x="1187624" y="3429000"/>
            <a:ext cx="1696814" cy="28353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15"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a:off x="1115616" y="188640"/>
            <a:ext cx="2016224" cy="1152128"/>
          </a:xfrm>
          <a:prstGeom prst="ellipse">
            <a:avLst/>
          </a:prstGeom>
          <a:scene3d>
            <a:camera prst="orthographicFront"/>
            <a:lightRig rig="freezing" dir="t"/>
          </a:scene3d>
          <a:sp3d prstMaterial="soft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400" b="1" dirty="0">
                <a:solidFill>
                  <a:schemeClr val="bg1"/>
                </a:solidFill>
                <a:effectLst>
                  <a:outerShdw blurRad="38100" dist="38100" dir="2700000" algn="tl">
                    <a:srgbClr val="000000">
                      <a:alpha val="43137"/>
                    </a:srgbClr>
                  </a:outerShdw>
                </a:effectLst>
              </a:rPr>
              <a:t>Формирование лексических навыков</a:t>
            </a:r>
          </a:p>
        </p:txBody>
      </p:sp>
      <p:sp>
        <p:nvSpPr>
          <p:cNvPr id="9" name="Овал 8"/>
          <p:cNvSpPr/>
          <p:nvPr/>
        </p:nvSpPr>
        <p:spPr>
          <a:xfrm>
            <a:off x="251520" y="1772816"/>
            <a:ext cx="1512168" cy="1152128"/>
          </a:xfrm>
          <a:prstGeom prst="ellipse">
            <a:avLst/>
          </a:prstGeom>
          <a:scene3d>
            <a:camera prst="orthographicFront"/>
            <a:lightRig rig="freezing" dir="t"/>
          </a:scene3d>
          <a:sp3d prstMaterial="soft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400" b="1" dirty="0">
                <a:solidFill>
                  <a:schemeClr val="bg1"/>
                </a:solidFill>
                <a:effectLst>
                  <a:outerShdw blurRad="38100" dist="38100" dir="2700000" algn="tl">
                    <a:srgbClr val="000000">
                      <a:alpha val="43137"/>
                    </a:srgbClr>
                  </a:outerShdw>
                </a:effectLst>
              </a:rPr>
              <a:t>Обучение чтению</a:t>
            </a:r>
          </a:p>
        </p:txBody>
      </p:sp>
      <p:sp>
        <p:nvSpPr>
          <p:cNvPr id="10" name="Овал 9"/>
          <p:cNvSpPr/>
          <p:nvPr/>
        </p:nvSpPr>
        <p:spPr>
          <a:xfrm>
            <a:off x="323528" y="5085184"/>
            <a:ext cx="2160240" cy="1152128"/>
          </a:xfrm>
          <a:prstGeom prst="ellipse">
            <a:avLst/>
          </a:prstGeom>
          <a:scene3d>
            <a:camera prst="orthographicFront"/>
            <a:lightRig rig="freezing" dir="t"/>
          </a:scene3d>
          <a:sp3d prstMaterial="soft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400" b="1" dirty="0">
                <a:solidFill>
                  <a:schemeClr val="bg1"/>
                </a:solidFill>
                <a:effectLst>
                  <a:outerShdw blurRad="38100" dist="38100" dir="2700000" algn="tl">
                    <a:srgbClr val="000000">
                      <a:alpha val="43137"/>
                    </a:srgbClr>
                  </a:outerShdw>
                </a:effectLst>
              </a:rPr>
              <a:t>Формирование грамматических навыков</a:t>
            </a:r>
          </a:p>
        </p:txBody>
      </p:sp>
      <p:sp>
        <p:nvSpPr>
          <p:cNvPr id="11" name="Овал 10"/>
          <p:cNvSpPr/>
          <p:nvPr/>
        </p:nvSpPr>
        <p:spPr>
          <a:xfrm>
            <a:off x="6444208" y="1340768"/>
            <a:ext cx="2448272" cy="1224136"/>
          </a:xfrm>
          <a:prstGeom prst="ellipse">
            <a:avLst/>
          </a:prstGeom>
          <a:scene3d>
            <a:camera prst="orthographicFront"/>
            <a:lightRig rig="freezing" dir="t"/>
          </a:scene3d>
          <a:sp3d prstMaterial="soft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400" b="1" dirty="0">
                <a:solidFill>
                  <a:schemeClr val="bg1"/>
                </a:solidFill>
                <a:effectLst>
                  <a:outerShdw blurRad="38100" dist="38100" dir="2700000" algn="tl">
                    <a:srgbClr val="000000">
                      <a:alpha val="43137"/>
                    </a:srgbClr>
                  </a:outerShdw>
                </a:effectLst>
              </a:rPr>
              <a:t>Формирование произносительных навыков</a:t>
            </a:r>
          </a:p>
        </p:txBody>
      </p:sp>
      <p:sp>
        <p:nvSpPr>
          <p:cNvPr id="13" name="Овал 12"/>
          <p:cNvSpPr/>
          <p:nvPr/>
        </p:nvSpPr>
        <p:spPr>
          <a:xfrm>
            <a:off x="3635896" y="5589240"/>
            <a:ext cx="1584176" cy="1080120"/>
          </a:xfrm>
          <a:prstGeom prst="ellipse">
            <a:avLst/>
          </a:prstGeom>
          <a:scene3d>
            <a:camera prst="orthographicFront"/>
            <a:lightRig rig="freezing" dir="t"/>
          </a:scene3d>
          <a:sp3d prstMaterial="soft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400" b="1" dirty="0">
                <a:solidFill>
                  <a:schemeClr val="bg1"/>
                </a:solidFill>
                <a:effectLst>
                  <a:outerShdw blurRad="38100" dist="38100" dir="2700000" algn="tl">
                    <a:srgbClr val="000000">
                      <a:alpha val="43137"/>
                    </a:srgbClr>
                  </a:outerShdw>
                </a:effectLst>
              </a:rPr>
              <a:t>Обучение письму</a:t>
            </a:r>
          </a:p>
        </p:txBody>
      </p:sp>
      <p:sp>
        <p:nvSpPr>
          <p:cNvPr id="14" name="Овал 13"/>
          <p:cNvSpPr/>
          <p:nvPr/>
        </p:nvSpPr>
        <p:spPr>
          <a:xfrm>
            <a:off x="4644008" y="188640"/>
            <a:ext cx="2880320" cy="1080120"/>
          </a:xfrm>
          <a:prstGeom prst="ellipse">
            <a:avLst/>
          </a:prstGeom>
          <a:scene3d>
            <a:camera prst="orthographicFront"/>
            <a:lightRig rig="freezing" dir="t"/>
          </a:scene3d>
          <a:sp3d prstMaterial="soft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400" b="1" dirty="0">
                <a:solidFill>
                  <a:schemeClr val="bg1"/>
                </a:solidFill>
                <a:effectLst>
                  <a:outerShdw blurRad="38100" dist="38100" dir="2700000" algn="tl">
                    <a:srgbClr val="000000">
                      <a:alpha val="43137"/>
                    </a:srgbClr>
                  </a:outerShdw>
                </a:effectLst>
              </a:rPr>
              <a:t>Контроль </a:t>
            </a:r>
            <a:r>
              <a:rPr lang="ru-RU" sz="1400" b="1" dirty="0" err="1">
                <a:solidFill>
                  <a:schemeClr val="bg1"/>
                </a:solidFill>
                <a:effectLst>
                  <a:outerShdw blurRad="38100" dist="38100" dir="2700000" algn="tl">
                    <a:srgbClr val="000000">
                      <a:alpha val="43137"/>
                    </a:srgbClr>
                  </a:outerShdw>
                </a:effectLst>
              </a:rPr>
              <a:t>сформированности</a:t>
            </a:r>
            <a:r>
              <a:rPr lang="ru-RU" sz="1400" b="1" dirty="0">
                <a:solidFill>
                  <a:schemeClr val="bg1"/>
                </a:solidFill>
                <a:effectLst>
                  <a:outerShdw blurRad="38100" dist="38100" dir="2700000" algn="tl">
                    <a:srgbClr val="000000">
                      <a:alpha val="43137"/>
                    </a:srgbClr>
                  </a:outerShdw>
                </a:effectLst>
              </a:rPr>
              <a:t> навыков</a:t>
            </a:r>
          </a:p>
        </p:txBody>
      </p:sp>
      <p:sp>
        <p:nvSpPr>
          <p:cNvPr id="15" name="Овал 14"/>
          <p:cNvSpPr/>
          <p:nvPr/>
        </p:nvSpPr>
        <p:spPr>
          <a:xfrm>
            <a:off x="179512" y="3573016"/>
            <a:ext cx="1872208" cy="1008112"/>
          </a:xfrm>
          <a:prstGeom prst="ellipse">
            <a:avLst/>
          </a:prstGeom>
          <a:scene3d>
            <a:camera prst="orthographicFront"/>
            <a:lightRig rig="freezing" dir="t"/>
          </a:scene3d>
          <a:sp3d prstMaterial="soft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400" b="1" dirty="0">
                <a:solidFill>
                  <a:schemeClr val="bg1"/>
                </a:solidFill>
                <a:effectLst>
                  <a:outerShdw blurRad="38100" dist="38100" dir="2700000" algn="tl">
                    <a:srgbClr val="000000">
                      <a:alpha val="43137"/>
                    </a:srgbClr>
                  </a:outerShdw>
                </a:effectLst>
              </a:rPr>
              <a:t>Обучение </a:t>
            </a:r>
            <a:r>
              <a:rPr lang="ru-RU" sz="1400" b="1" dirty="0" err="1">
                <a:solidFill>
                  <a:schemeClr val="bg1"/>
                </a:solidFill>
                <a:effectLst>
                  <a:outerShdw blurRad="38100" dist="38100" dir="2700000" algn="tl">
                    <a:srgbClr val="000000">
                      <a:alpha val="43137"/>
                    </a:srgbClr>
                  </a:outerShdw>
                </a:effectLst>
              </a:rPr>
              <a:t>аудированию</a:t>
            </a:r>
            <a:endParaRPr lang="ru-RU" sz="1400" b="1" dirty="0">
              <a:solidFill>
                <a:schemeClr val="bg1"/>
              </a:solidFill>
              <a:effectLst>
                <a:outerShdw blurRad="38100" dist="38100" dir="2700000" algn="tl">
                  <a:srgbClr val="000000">
                    <a:alpha val="43137"/>
                  </a:srgbClr>
                </a:outerShdw>
              </a:effectLst>
            </a:endParaRPr>
          </a:p>
        </p:txBody>
      </p:sp>
      <p:sp>
        <p:nvSpPr>
          <p:cNvPr id="16" name="Овал 15"/>
          <p:cNvSpPr/>
          <p:nvPr/>
        </p:nvSpPr>
        <p:spPr>
          <a:xfrm>
            <a:off x="7452320" y="3068960"/>
            <a:ext cx="1584176" cy="1008112"/>
          </a:xfrm>
          <a:prstGeom prst="ellipse">
            <a:avLst/>
          </a:prstGeom>
          <a:scene3d>
            <a:camera prst="orthographicFront"/>
            <a:lightRig rig="freezing" dir="t"/>
          </a:scene3d>
          <a:sp3d prstMaterial="soft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400" b="1" dirty="0">
                <a:solidFill>
                  <a:schemeClr val="bg1"/>
                </a:solidFill>
                <a:effectLst>
                  <a:outerShdw blurRad="38100" dist="38100" dir="2700000" algn="tl">
                    <a:srgbClr val="000000">
                      <a:alpha val="43137"/>
                    </a:srgbClr>
                  </a:outerShdw>
                </a:effectLst>
              </a:rPr>
              <a:t>Обучение письму</a:t>
            </a:r>
          </a:p>
        </p:txBody>
      </p:sp>
      <p:sp>
        <p:nvSpPr>
          <p:cNvPr id="19" name="Прямоугольник 18"/>
          <p:cNvSpPr/>
          <p:nvPr/>
        </p:nvSpPr>
        <p:spPr>
          <a:xfrm>
            <a:off x="1619672" y="2204864"/>
            <a:ext cx="5400600" cy="255454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Лингвометодические возможности </a:t>
            </a:r>
          </a:p>
          <a:p>
            <a:pPr algn="ctr" fontAlgn="auto">
              <a:spcBef>
                <a:spcPts val="0"/>
              </a:spcBef>
              <a:spcAft>
                <a:spcPts val="0"/>
              </a:spcAft>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применения </a:t>
            </a:r>
          </a:p>
          <a:p>
            <a:pPr algn="ctr" fontAlgn="auto">
              <a:spcBef>
                <a:spcPts val="0"/>
              </a:spcBef>
              <a:spcAft>
                <a:spcPts val="0"/>
              </a:spcAft>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компьютерных </a:t>
            </a:r>
          </a:p>
          <a:p>
            <a:pPr algn="ctr" fontAlgn="auto">
              <a:spcBef>
                <a:spcPts val="0"/>
              </a:spcBef>
              <a:spcAft>
                <a:spcPts val="0"/>
              </a:spcAft>
              <a:defRPr/>
            </a:pP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технологий</a:t>
            </a:r>
          </a:p>
        </p:txBody>
      </p:sp>
      <p:sp>
        <p:nvSpPr>
          <p:cNvPr id="20" name="Овал 19"/>
          <p:cNvSpPr/>
          <p:nvPr/>
        </p:nvSpPr>
        <p:spPr>
          <a:xfrm>
            <a:off x="6228184" y="5013176"/>
            <a:ext cx="2592288" cy="1224136"/>
          </a:xfrm>
          <a:prstGeom prst="ellipse">
            <a:avLst/>
          </a:prstGeom>
          <a:scene3d>
            <a:camera prst="orthographicFront"/>
            <a:lightRig rig="freezing" dir="t"/>
          </a:scene3d>
          <a:sp3d prstMaterial="soft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ru-RU" sz="1400" b="1" dirty="0">
                <a:solidFill>
                  <a:schemeClr val="bg1"/>
                </a:solidFill>
                <a:effectLst>
                  <a:outerShdw blurRad="38100" dist="38100" dir="2700000" algn="tl">
                    <a:srgbClr val="000000">
                      <a:alpha val="43137"/>
                    </a:srgbClr>
                  </a:outerShdw>
                </a:effectLst>
              </a:rPr>
              <a:t>Обучение диалогической и монологической речи</a:t>
            </a:r>
          </a:p>
        </p:txBody>
      </p:sp>
      <p:sp>
        <p:nvSpPr>
          <p:cNvPr id="23" name="Стрелка вниз 22"/>
          <p:cNvSpPr/>
          <p:nvPr/>
        </p:nvSpPr>
        <p:spPr>
          <a:xfrm rot="8750859">
            <a:off x="2957513" y="1109663"/>
            <a:ext cx="455612" cy="1227137"/>
          </a:xfrm>
          <a:prstGeom prst="downArrow">
            <a:avLst>
              <a:gd name="adj1" fmla="val 50000"/>
              <a:gd name="adj2" fmla="val 942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Стрелка вниз 23"/>
          <p:cNvSpPr/>
          <p:nvPr/>
        </p:nvSpPr>
        <p:spPr>
          <a:xfrm rot="12955513">
            <a:off x="4664075" y="1138238"/>
            <a:ext cx="349250" cy="1238250"/>
          </a:xfrm>
          <a:prstGeom prst="downArrow">
            <a:avLst>
              <a:gd name="adj1" fmla="val 50000"/>
              <a:gd name="adj2" fmla="val 942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 name="Стрелка влево 24"/>
          <p:cNvSpPr/>
          <p:nvPr/>
        </p:nvSpPr>
        <p:spPr>
          <a:xfrm rot="540584">
            <a:off x="1692275" y="2492375"/>
            <a:ext cx="576263" cy="360363"/>
          </a:xfrm>
          <a:prstGeom prst="leftArrow">
            <a:avLst>
              <a:gd name="adj1" fmla="val 50000"/>
              <a:gd name="adj2" fmla="val 911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Стрелка вниз 25"/>
          <p:cNvSpPr/>
          <p:nvPr/>
        </p:nvSpPr>
        <p:spPr>
          <a:xfrm rot="5400000">
            <a:off x="2247900" y="3619500"/>
            <a:ext cx="398463" cy="792163"/>
          </a:xfrm>
          <a:prstGeom prst="downArrow">
            <a:avLst>
              <a:gd name="adj1" fmla="val 50000"/>
              <a:gd name="adj2" fmla="val 1078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 name="Стрелка вниз 26"/>
          <p:cNvSpPr/>
          <p:nvPr/>
        </p:nvSpPr>
        <p:spPr>
          <a:xfrm rot="16200000">
            <a:off x="6372225" y="2779713"/>
            <a:ext cx="358775" cy="1368425"/>
          </a:xfrm>
          <a:prstGeom prst="downArrow">
            <a:avLst>
              <a:gd name="adj1" fmla="val 50000"/>
              <a:gd name="adj2" fmla="val 987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8" name="Стрелка вниз 27"/>
          <p:cNvSpPr/>
          <p:nvPr/>
        </p:nvSpPr>
        <p:spPr>
          <a:xfrm rot="3113232">
            <a:off x="2735263" y="4540250"/>
            <a:ext cx="420688" cy="1125537"/>
          </a:xfrm>
          <a:prstGeom prst="downArrow">
            <a:avLst>
              <a:gd name="adj1" fmla="val 50000"/>
              <a:gd name="adj2" fmla="val 942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9" name="Стрелка вниз 28"/>
          <p:cNvSpPr/>
          <p:nvPr/>
        </p:nvSpPr>
        <p:spPr>
          <a:xfrm>
            <a:off x="4211638" y="4724400"/>
            <a:ext cx="360362" cy="792163"/>
          </a:xfrm>
          <a:prstGeom prst="downArrow">
            <a:avLst>
              <a:gd name="adj1" fmla="val 50000"/>
              <a:gd name="adj2" fmla="val 947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 name="Стрелка вниз 29"/>
          <p:cNvSpPr/>
          <p:nvPr/>
        </p:nvSpPr>
        <p:spPr>
          <a:xfrm rot="18306464">
            <a:off x="5893593" y="4110832"/>
            <a:ext cx="398463" cy="1238250"/>
          </a:xfrm>
          <a:prstGeom prst="downArrow">
            <a:avLst>
              <a:gd name="adj1" fmla="val 50000"/>
              <a:gd name="adj2" fmla="val 942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1" name="Стрелка влево 30"/>
          <p:cNvSpPr/>
          <p:nvPr/>
        </p:nvSpPr>
        <p:spPr>
          <a:xfrm rot="8745269">
            <a:off x="6269038" y="2482850"/>
            <a:ext cx="576262" cy="3238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par>
                                <p:cTn id="27" presetID="22" presetClass="entr" presetSubtype="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500"/>
                                        <p:tgtEl>
                                          <p:spTgt spid="26"/>
                                        </p:tgtEl>
                                      </p:cBhvr>
                                    </p:animEffect>
                                  </p:childTnLst>
                                </p:cTn>
                              </p:par>
                              <p:par>
                                <p:cTn id="34" presetID="22" presetClass="entr" presetSubtype="2"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par>
                                <p:cTn id="48" presetID="22" presetClass="entr" presetSubtype="1"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par>
                                <p:cTn id="62" presetID="22" presetClass="entr" presetSubtype="8"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par>
                                <p:cTn id="69" presetID="22" presetClass="entr" presetSubtype="4"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7"/>
          <p:cNvGrpSpPr>
            <a:grpSpLocks/>
          </p:cNvGrpSpPr>
          <p:nvPr/>
        </p:nvGrpSpPr>
        <p:grpSpPr bwMode="auto">
          <a:xfrm>
            <a:off x="179388" y="928688"/>
            <a:ext cx="6035675" cy="2728912"/>
            <a:chOff x="179512" y="928670"/>
            <a:chExt cx="6321284" cy="2729714"/>
          </a:xfrm>
        </p:grpSpPr>
        <p:sp>
          <p:nvSpPr>
            <p:cNvPr id="5" name="TextBox 4"/>
            <p:cNvSpPr txBox="1"/>
            <p:nvPr/>
          </p:nvSpPr>
          <p:spPr>
            <a:xfrm>
              <a:off x="179512" y="980728"/>
              <a:ext cx="3960440" cy="2677656"/>
            </a:xfrm>
            <a:prstGeom prst="rect">
              <a:avLst/>
            </a:prstGeom>
            <a:solidFill>
              <a:schemeClr val="bg1"/>
            </a:solidFill>
            <a:ln>
              <a:noFill/>
            </a:ln>
            <a:scene3d>
              <a:camera prst="orthographicFront"/>
              <a:lightRig rig="threePt" dir="t"/>
            </a:scene3d>
            <a:sp3d>
              <a:bevelT/>
            </a:sp3d>
          </p:spPr>
          <p:txBody>
            <a:bodyPr numCol="2">
              <a:spAutoFit/>
            </a:bodyPr>
            <a:lstStyle/>
            <a:p>
              <a:pPr lvl="1" fontAlgn="auto">
                <a:spcBef>
                  <a:spcPts val="0"/>
                </a:spcBef>
                <a:spcAft>
                  <a:spcPts val="0"/>
                </a:spcAft>
                <a:defRPr/>
              </a:pPr>
              <a:r>
                <a:rPr lang="en-US" sz="1200" b="1" u="sng" dirty="0">
                  <a:solidFill>
                    <a:srgbClr val="002060"/>
                  </a:solidFill>
                  <a:latin typeface="+mn-lt"/>
                  <a:cs typeface="+mn-cs"/>
                </a:rPr>
                <a:t>Mat</a:t>
              </a:r>
              <a:r>
                <a:rPr lang="ru-RU" sz="1200" b="1" u="sng" dirty="0">
                  <a:solidFill>
                    <a:srgbClr val="002060"/>
                  </a:solidFill>
                  <a:latin typeface="+mn-lt"/>
                  <a:cs typeface="+mn-cs"/>
                </a:rPr>
                <a:t>с</a:t>
              </a:r>
              <a:r>
                <a:rPr lang="en-US" sz="1200" b="1" u="sng" dirty="0">
                  <a:solidFill>
                    <a:srgbClr val="002060"/>
                  </a:solidFill>
                  <a:latin typeface="+mn-lt"/>
                  <a:cs typeface="+mn-cs"/>
                </a:rPr>
                <a:t>h the words</a:t>
              </a:r>
              <a:r>
                <a:rPr lang="ru-RU" sz="1200" b="1" u="sng" dirty="0">
                  <a:solidFill>
                    <a:srgbClr val="002060"/>
                  </a:solidFill>
                  <a:latin typeface="+mn-lt"/>
                  <a:cs typeface="+mn-cs"/>
                </a:rPr>
                <a:t>:</a:t>
              </a:r>
              <a:endParaRPr lang="ru-RU" sz="1200" b="1" dirty="0">
                <a:solidFill>
                  <a:srgbClr val="002060"/>
                </a:solidFill>
                <a:latin typeface="+mn-lt"/>
                <a:cs typeface="+mn-cs"/>
              </a:endParaRPr>
            </a:p>
            <a:p>
              <a:pPr lvl="1" fontAlgn="auto">
                <a:spcBef>
                  <a:spcPts val="0"/>
                </a:spcBef>
                <a:spcAft>
                  <a:spcPts val="0"/>
                </a:spcAft>
                <a:defRPr/>
              </a:pPr>
              <a:endParaRPr lang="ru-RU" sz="1200" b="1"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1) Art</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2) Drama</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3) form</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4) History</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5) Literature</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6) nickname</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7) party</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8) Physical Education</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9) Science</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10) subject</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11) timetable</a:t>
              </a:r>
              <a:endParaRPr lang="ru-RU" sz="1200" dirty="0">
                <a:ln>
                  <a:solidFill>
                    <a:srgbClr val="002060"/>
                  </a:solidFill>
                </a:ln>
                <a:solidFill>
                  <a:srgbClr val="0000CC"/>
                </a:solidFill>
                <a:latin typeface="+mn-lt"/>
                <a:cs typeface="+mn-cs"/>
              </a:endParaRPr>
            </a:p>
            <a:p>
              <a:pPr lvl="1" fontAlgn="auto">
                <a:spcBef>
                  <a:spcPts val="0"/>
                </a:spcBef>
                <a:spcAft>
                  <a:spcPts val="0"/>
                </a:spcAft>
                <a:defRPr/>
              </a:pPr>
              <a:r>
                <a:rPr lang="en-US" sz="1200" dirty="0">
                  <a:ln>
                    <a:solidFill>
                      <a:srgbClr val="002060"/>
                    </a:solidFill>
                  </a:ln>
                  <a:solidFill>
                    <a:srgbClr val="0000CC"/>
                  </a:solidFill>
                  <a:latin typeface="+mn-lt"/>
                  <a:cs typeface="+mn-cs"/>
                </a:rPr>
                <a:t>12) uniform</a:t>
              </a:r>
              <a:endParaRPr lang="ru-RU" sz="1200" dirty="0">
                <a:ln>
                  <a:solidFill>
                    <a:srgbClr val="002060"/>
                  </a:solidFill>
                </a:ln>
                <a:solidFill>
                  <a:srgbClr val="0000CC"/>
                </a:solidFill>
                <a:latin typeface="+mn-lt"/>
                <a:cs typeface="+mn-cs"/>
              </a:endParaRPr>
            </a:p>
          </p:txBody>
        </p:sp>
        <p:sp>
          <p:nvSpPr>
            <p:cNvPr id="6" name="TextBox 5"/>
            <p:cNvSpPr txBox="1">
              <a:spLocks noChangeArrowheads="1"/>
            </p:cNvSpPr>
            <p:nvPr/>
          </p:nvSpPr>
          <p:spPr bwMode="auto">
            <a:xfrm>
              <a:off x="2051720" y="1340768"/>
              <a:ext cx="2083102" cy="2308324"/>
            </a:xfrm>
            <a:prstGeom prst="rect">
              <a:avLst/>
            </a:prstGeom>
            <a:noFill/>
            <a:ln w="9525">
              <a:noFill/>
              <a:miter lim="800000"/>
              <a:headEnd/>
              <a:tailEnd/>
            </a:ln>
            <a:scene3d>
              <a:camera prst="orthographicFront"/>
              <a:lightRig rig="threePt" dir="t"/>
            </a:scene3d>
            <a:sp3d>
              <a:bevelT/>
            </a:sp3d>
          </p:spPr>
          <p:txBody>
            <a:bodyPr>
              <a:spAutoFit/>
            </a:bodyPr>
            <a:lstStyle/>
            <a:p>
              <a:pPr fontAlgn="auto">
                <a:spcBef>
                  <a:spcPts val="0"/>
                </a:spcBef>
                <a:spcAft>
                  <a:spcPts val="0"/>
                </a:spcAft>
                <a:defRPr/>
              </a:pPr>
              <a:r>
                <a:rPr lang="en-US" sz="1200" dirty="0">
                  <a:ln>
                    <a:solidFill>
                      <a:srgbClr val="002060"/>
                    </a:solidFill>
                  </a:ln>
                  <a:solidFill>
                    <a:srgbClr val="0000CC"/>
                  </a:solidFill>
                  <a:latin typeface="+mn-lt"/>
                  <a:cs typeface="+mn-cs"/>
                </a:rPr>
                <a:t>a) </a:t>
              </a:r>
              <a:r>
                <a:rPr lang="ru-RU" sz="1200" dirty="0">
                  <a:ln>
                    <a:solidFill>
                      <a:srgbClr val="002060"/>
                    </a:solidFill>
                  </a:ln>
                  <a:solidFill>
                    <a:srgbClr val="0000CC"/>
                  </a:solidFill>
                  <a:latin typeface="+mn-lt"/>
                  <a:cs typeface="+mn-cs"/>
                </a:rPr>
                <a:t>прозвище</a:t>
              </a:r>
            </a:p>
            <a:p>
              <a:pPr fontAlgn="auto">
                <a:spcBef>
                  <a:spcPts val="0"/>
                </a:spcBef>
                <a:spcAft>
                  <a:spcPts val="0"/>
                </a:spcAft>
                <a:defRPr/>
              </a:pPr>
              <a:r>
                <a:rPr lang="en-US" sz="1200" dirty="0">
                  <a:ln>
                    <a:solidFill>
                      <a:srgbClr val="002060"/>
                    </a:solidFill>
                  </a:ln>
                  <a:solidFill>
                    <a:srgbClr val="0000CC"/>
                  </a:solidFill>
                  <a:latin typeface="+mn-lt"/>
                  <a:cs typeface="+mn-cs"/>
                </a:rPr>
                <a:t>b) </a:t>
              </a:r>
              <a:r>
                <a:rPr lang="ru-RU" sz="1200" dirty="0">
                  <a:ln>
                    <a:solidFill>
                      <a:srgbClr val="002060"/>
                    </a:solidFill>
                  </a:ln>
                  <a:solidFill>
                    <a:srgbClr val="0000CC"/>
                  </a:solidFill>
                  <a:latin typeface="+mn-lt"/>
                  <a:cs typeface="+mn-cs"/>
                </a:rPr>
                <a:t>физкультура</a:t>
              </a:r>
            </a:p>
            <a:p>
              <a:pPr fontAlgn="auto">
                <a:spcBef>
                  <a:spcPts val="0"/>
                </a:spcBef>
                <a:spcAft>
                  <a:spcPts val="0"/>
                </a:spcAft>
                <a:defRPr/>
              </a:pPr>
              <a:r>
                <a:rPr lang="en-US" sz="1200" dirty="0">
                  <a:ln>
                    <a:solidFill>
                      <a:srgbClr val="002060"/>
                    </a:solidFill>
                  </a:ln>
                  <a:solidFill>
                    <a:srgbClr val="0000CC"/>
                  </a:solidFill>
                  <a:latin typeface="+mn-lt"/>
                  <a:cs typeface="+mn-cs"/>
                </a:rPr>
                <a:t>c) </a:t>
              </a:r>
              <a:r>
                <a:rPr lang="ru-RU" sz="1200" dirty="0">
                  <a:ln>
                    <a:solidFill>
                      <a:srgbClr val="002060"/>
                    </a:solidFill>
                  </a:ln>
                  <a:solidFill>
                    <a:srgbClr val="0000CC"/>
                  </a:solidFill>
                  <a:latin typeface="+mn-lt"/>
                  <a:cs typeface="+mn-cs"/>
                </a:rPr>
                <a:t>естествознание</a:t>
              </a:r>
            </a:p>
            <a:p>
              <a:pPr fontAlgn="auto">
                <a:spcBef>
                  <a:spcPts val="0"/>
                </a:spcBef>
                <a:spcAft>
                  <a:spcPts val="0"/>
                </a:spcAft>
                <a:defRPr/>
              </a:pPr>
              <a:r>
                <a:rPr lang="en-US" sz="1200" dirty="0">
                  <a:ln>
                    <a:solidFill>
                      <a:srgbClr val="002060"/>
                    </a:solidFill>
                  </a:ln>
                  <a:solidFill>
                    <a:srgbClr val="0000CC"/>
                  </a:solidFill>
                  <a:latin typeface="+mn-lt"/>
                  <a:cs typeface="+mn-cs"/>
                </a:rPr>
                <a:t>d) </a:t>
              </a:r>
              <a:r>
                <a:rPr lang="ru-RU" sz="1200" dirty="0">
                  <a:ln>
                    <a:solidFill>
                      <a:srgbClr val="002060"/>
                    </a:solidFill>
                  </a:ln>
                  <a:solidFill>
                    <a:srgbClr val="0000CC"/>
                  </a:solidFill>
                  <a:latin typeface="+mn-lt"/>
                  <a:cs typeface="+mn-cs"/>
                </a:rPr>
                <a:t>ИЗО</a:t>
              </a:r>
            </a:p>
            <a:p>
              <a:pPr fontAlgn="auto">
                <a:spcBef>
                  <a:spcPts val="0"/>
                </a:spcBef>
                <a:spcAft>
                  <a:spcPts val="0"/>
                </a:spcAft>
                <a:defRPr/>
              </a:pPr>
              <a:r>
                <a:rPr lang="en-US" sz="1200" dirty="0">
                  <a:ln>
                    <a:solidFill>
                      <a:srgbClr val="002060"/>
                    </a:solidFill>
                  </a:ln>
                  <a:solidFill>
                    <a:srgbClr val="0000CC"/>
                  </a:solidFill>
                  <a:latin typeface="+mn-lt"/>
                  <a:cs typeface="+mn-cs"/>
                </a:rPr>
                <a:t>e) </a:t>
              </a:r>
              <a:r>
                <a:rPr lang="ru-RU" sz="1200" dirty="0">
                  <a:ln>
                    <a:solidFill>
                      <a:srgbClr val="002060"/>
                    </a:solidFill>
                  </a:ln>
                  <a:solidFill>
                    <a:srgbClr val="0000CC"/>
                  </a:solidFill>
                  <a:latin typeface="+mn-lt"/>
                  <a:cs typeface="+mn-cs"/>
                </a:rPr>
                <a:t>предмет</a:t>
              </a:r>
            </a:p>
            <a:p>
              <a:pPr fontAlgn="auto">
                <a:spcBef>
                  <a:spcPts val="0"/>
                </a:spcBef>
                <a:spcAft>
                  <a:spcPts val="0"/>
                </a:spcAft>
                <a:defRPr/>
              </a:pPr>
              <a:r>
                <a:rPr lang="en-US" sz="1200" dirty="0">
                  <a:ln>
                    <a:solidFill>
                      <a:srgbClr val="002060"/>
                    </a:solidFill>
                  </a:ln>
                  <a:solidFill>
                    <a:srgbClr val="0000CC"/>
                  </a:solidFill>
                  <a:latin typeface="+mn-lt"/>
                  <a:cs typeface="+mn-cs"/>
                </a:rPr>
                <a:t>f) </a:t>
              </a:r>
              <a:r>
                <a:rPr lang="ru-RU" sz="1200" dirty="0">
                  <a:ln>
                    <a:solidFill>
                      <a:srgbClr val="002060"/>
                    </a:solidFill>
                  </a:ln>
                  <a:solidFill>
                    <a:srgbClr val="0000CC"/>
                  </a:solidFill>
                  <a:latin typeface="+mn-lt"/>
                  <a:cs typeface="+mn-cs"/>
                </a:rPr>
                <a:t>класс</a:t>
              </a:r>
            </a:p>
            <a:p>
              <a:pPr fontAlgn="auto">
                <a:spcBef>
                  <a:spcPts val="0"/>
                </a:spcBef>
                <a:spcAft>
                  <a:spcPts val="0"/>
                </a:spcAft>
                <a:defRPr/>
              </a:pPr>
              <a:r>
                <a:rPr lang="en-US" sz="1200" dirty="0">
                  <a:ln>
                    <a:solidFill>
                      <a:srgbClr val="002060"/>
                    </a:solidFill>
                  </a:ln>
                  <a:solidFill>
                    <a:srgbClr val="0000CC"/>
                  </a:solidFill>
                  <a:latin typeface="+mn-lt"/>
                  <a:cs typeface="+mn-cs"/>
                </a:rPr>
                <a:t>g) </a:t>
              </a:r>
              <a:r>
                <a:rPr lang="ru-RU" sz="1200" dirty="0">
                  <a:ln>
                    <a:solidFill>
                      <a:srgbClr val="002060"/>
                    </a:solidFill>
                  </a:ln>
                  <a:solidFill>
                    <a:srgbClr val="0000CC"/>
                  </a:solidFill>
                  <a:latin typeface="+mn-lt"/>
                  <a:cs typeface="+mn-cs"/>
                </a:rPr>
                <a:t>расписание</a:t>
              </a:r>
            </a:p>
            <a:p>
              <a:pPr fontAlgn="auto">
                <a:spcBef>
                  <a:spcPts val="0"/>
                </a:spcBef>
                <a:spcAft>
                  <a:spcPts val="0"/>
                </a:spcAft>
                <a:defRPr/>
              </a:pPr>
              <a:r>
                <a:rPr lang="en-US" sz="1200" dirty="0">
                  <a:ln>
                    <a:solidFill>
                      <a:srgbClr val="002060"/>
                    </a:solidFill>
                  </a:ln>
                  <a:solidFill>
                    <a:srgbClr val="0000CC"/>
                  </a:solidFill>
                  <a:latin typeface="+mn-lt"/>
                  <a:cs typeface="+mn-cs"/>
                </a:rPr>
                <a:t>h) </a:t>
              </a:r>
              <a:r>
                <a:rPr lang="ru-RU" sz="1200" dirty="0">
                  <a:ln>
                    <a:solidFill>
                      <a:srgbClr val="002060"/>
                    </a:solidFill>
                  </a:ln>
                  <a:solidFill>
                    <a:srgbClr val="0000CC"/>
                  </a:solidFill>
                  <a:latin typeface="+mn-lt"/>
                  <a:cs typeface="+mn-cs"/>
                </a:rPr>
                <a:t>литература</a:t>
              </a:r>
            </a:p>
            <a:p>
              <a:pPr fontAlgn="auto">
                <a:spcBef>
                  <a:spcPts val="0"/>
                </a:spcBef>
                <a:spcAft>
                  <a:spcPts val="0"/>
                </a:spcAft>
                <a:defRPr/>
              </a:pPr>
              <a:r>
                <a:rPr lang="en-US" sz="1200" dirty="0" err="1">
                  <a:ln>
                    <a:solidFill>
                      <a:srgbClr val="002060"/>
                    </a:solidFill>
                  </a:ln>
                  <a:solidFill>
                    <a:srgbClr val="0000CC"/>
                  </a:solidFill>
                  <a:latin typeface="+mn-lt"/>
                  <a:cs typeface="+mn-cs"/>
                </a:rPr>
                <a:t>i</a:t>
              </a:r>
              <a:r>
                <a:rPr lang="en-US" sz="1200" dirty="0">
                  <a:ln>
                    <a:solidFill>
                      <a:srgbClr val="002060"/>
                    </a:solidFill>
                  </a:ln>
                  <a:solidFill>
                    <a:srgbClr val="0000CC"/>
                  </a:solidFill>
                  <a:latin typeface="+mn-lt"/>
                  <a:cs typeface="+mn-cs"/>
                </a:rPr>
                <a:t>) </a:t>
              </a:r>
              <a:r>
                <a:rPr lang="ru-RU" sz="1200" dirty="0">
                  <a:ln>
                    <a:solidFill>
                      <a:srgbClr val="002060"/>
                    </a:solidFill>
                  </a:ln>
                  <a:solidFill>
                    <a:srgbClr val="0000CC"/>
                  </a:solidFill>
                  <a:latin typeface="+mn-lt"/>
                  <a:cs typeface="+mn-cs"/>
                </a:rPr>
                <a:t>история</a:t>
              </a:r>
            </a:p>
            <a:p>
              <a:pPr fontAlgn="auto">
                <a:spcBef>
                  <a:spcPts val="0"/>
                </a:spcBef>
                <a:spcAft>
                  <a:spcPts val="0"/>
                </a:spcAft>
                <a:defRPr/>
              </a:pPr>
              <a:r>
                <a:rPr lang="en-US" sz="1200" dirty="0">
                  <a:ln>
                    <a:solidFill>
                      <a:srgbClr val="002060"/>
                    </a:solidFill>
                  </a:ln>
                  <a:solidFill>
                    <a:srgbClr val="0000CC"/>
                  </a:solidFill>
                  <a:latin typeface="+mn-lt"/>
                  <a:cs typeface="+mn-cs"/>
                </a:rPr>
                <a:t>j) </a:t>
              </a:r>
              <a:r>
                <a:rPr lang="ru-RU" sz="1200" dirty="0">
                  <a:ln>
                    <a:solidFill>
                      <a:srgbClr val="002060"/>
                    </a:solidFill>
                  </a:ln>
                  <a:solidFill>
                    <a:srgbClr val="0000CC"/>
                  </a:solidFill>
                  <a:latin typeface="+mn-lt"/>
                  <a:cs typeface="+mn-cs"/>
                </a:rPr>
                <a:t>школьная форма</a:t>
              </a:r>
            </a:p>
            <a:p>
              <a:pPr fontAlgn="auto">
                <a:spcBef>
                  <a:spcPts val="0"/>
                </a:spcBef>
                <a:spcAft>
                  <a:spcPts val="0"/>
                </a:spcAft>
                <a:defRPr/>
              </a:pPr>
              <a:r>
                <a:rPr lang="en-US" sz="1200" dirty="0">
                  <a:ln>
                    <a:solidFill>
                      <a:srgbClr val="002060"/>
                    </a:solidFill>
                  </a:ln>
                  <a:solidFill>
                    <a:srgbClr val="0000CC"/>
                  </a:solidFill>
                  <a:latin typeface="+mn-lt"/>
                  <a:cs typeface="+mn-cs"/>
                </a:rPr>
                <a:t>k) </a:t>
              </a:r>
              <a:r>
                <a:rPr lang="ru-RU" sz="1200" dirty="0">
                  <a:ln>
                    <a:solidFill>
                      <a:srgbClr val="002060"/>
                    </a:solidFill>
                  </a:ln>
                  <a:solidFill>
                    <a:srgbClr val="0000CC"/>
                  </a:solidFill>
                  <a:latin typeface="+mn-lt"/>
                  <a:cs typeface="+mn-cs"/>
                </a:rPr>
                <a:t>вечеринка</a:t>
              </a:r>
            </a:p>
            <a:p>
              <a:pPr fontAlgn="auto">
                <a:spcBef>
                  <a:spcPts val="0"/>
                </a:spcBef>
                <a:spcAft>
                  <a:spcPts val="0"/>
                </a:spcAft>
                <a:defRPr/>
              </a:pPr>
              <a:r>
                <a:rPr lang="en-US" sz="1200" dirty="0">
                  <a:ln>
                    <a:solidFill>
                      <a:srgbClr val="002060"/>
                    </a:solidFill>
                  </a:ln>
                  <a:solidFill>
                    <a:srgbClr val="0000CC"/>
                  </a:solidFill>
                  <a:latin typeface="+mn-lt"/>
                  <a:cs typeface="+mn-cs"/>
                </a:rPr>
                <a:t>l) </a:t>
              </a:r>
              <a:r>
                <a:rPr lang="ru-RU" sz="1200" dirty="0">
                  <a:ln>
                    <a:solidFill>
                      <a:srgbClr val="002060"/>
                    </a:solidFill>
                  </a:ln>
                  <a:solidFill>
                    <a:srgbClr val="0000CC"/>
                  </a:solidFill>
                  <a:latin typeface="+mn-lt"/>
                  <a:cs typeface="+mn-cs"/>
                </a:rPr>
                <a:t>драма</a:t>
              </a:r>
            </a:p>
          </p:txBody>
        </p:sp>
        <p:sp>
          <p:nvSpPr>
            <p:cNvPr id="7" name="TextBox 6"/>
            <p:cNvSpPr txBox="1"/>
            <p:nvPr/>
          </p:nvSpPr>
          <p:spPr>
            <a:xfrm>
              <a:off x="2214546" y="928670"/>
              <a:ext cx="4286250" cy="523220"/>
            </a:xfrm>
            <a:prstGeom prst="rect">
              <a:avLst/>
            </a:prstGeom>
            <a:noFill/>
            <a:ln>
              <a:noFill/>
            </a:ln>
            <a:scene3d>
              <a:camera prst="orthographicFront"/>
              <a:lightRig rig="threePt" dir="t"/>
            </a:scene3d>
            <a:sp3d>
              <a:bevelT/>
            </a:sp3d>
          </p:spPr>
          <p:txBody>
            <a:bodyPr>
              <a:spAutoFit/>
            </a:bodyPr>
            <a:lstStyle/>
            <a:p>
              <a:pPr fontAlgn="auto">
                <a:spcBef>
                  <a:spcPts val="0"/>
                </a:spcBef>
                <a:spcAft>
                  <a:spcPts val="0"/>
                </a:spcAft>
                <a:defRPr/>
              </a:pPr>
              <a:r>
                <a:rPr lang="en-US" sz="2800" b="1" dirty="0">
                  <a:solidFill>
                    <a:schemeClr val="accent3">
                      <a:lumMod val="75000"/>
                    </a:schemeClr>
                  </a:solidFill>
                  <a:latin typeface="+mn-lt"/>
                  <a:cs typeface="+mn-cs"/>
                </a:rPr>
                <a:t> </a:t>
              </a:r>
              <a:endParaRPr lang="ru-RU" sz="1400" b="1" dirty="0">
                <a:solidFill>
                  <a:srgbClr val="002060"/>
                </a:solidFill>
                <a:latin typeface="+mn-lt"/>
                <a:cs typeface="+mn-cs"/>
              </a:endParaRPr>
            </a:p>
          </p:txBody>
        </p:sp>
      </p:grpSp>
      <p:cxnSp>
        <p:nvCxnSpPr>
          <p:cNvPr id="10" name="Прямая со стрелкой 9"/>
          <p:cNvCxnSpPr/>
          <p:nvPr/>
        </p:nvCxnSpPr>
        <p:spPr>
          <a:xfrm>
            <a:off x="1116013" y="1484313"/>
            <a:ext cx="955675" cy="5873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0" y="188640"/>
            <a:ext cx="914400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Формирование лексических навыков</a:t>
            </a:r>
          </a:p>
        </p:txBody>
      </p:sp>
      <p:pic>
        <p:nvPicPr>
          <p:cNvPr id="12" name="Picture 2" descr="D:\DCIM\106KM853\106_0941.JPG"/>
          <p:cNvPicPr>
            <a:picLocks noChangeAspect="1" noChangeArrowheads="1"/>
          </p:cNvPicPr>
          <p:nvPr/>
        </p:nvPicPr>
        <p:blipFill>
          <a:blip r:embed="rId2" cstate="print"/>
          <a:srcRect/>
          <a:stretch>
            <a:fillRect/>
          </a:stretch>
        </p:blipFill>
        <p:spPr bwMode="auto">
          <a:xfrm>
            <a:off x="5580112" y="1196752"/>
            <a:ext cx="2629049" cy="1866441"/>
          </a:xfrm>
          <a:prstGeom prst="rect">
            <a:avLst/>
          </a:prstGeom>
          <a:noFill/>
          <a:ln w="9525">
            <a:solidFill>
              <a:schemeClr val="tx1"/>
            </a:solidFill>
            <a:miter lim="800000"/>
            <a:headEnd/>
            <a:tailEnd/>
          </a:ln>
        </p:spPr>
      </p:pic>
      <p:sp>
        <p:nvSpPr>
          <p:cNvPr id="13" name="TextBox 12"/>
          <p:cNvSpPr txBox="1"/>
          <p:nvPr/>
        </p:nvSpPr>
        <p:spPr>
          <a:xfrm>
            <a:off x="5004048" y="3933056"/>
            <a:ext cx="3816424" cy="2816156"/>
          </a:xfrm>
          <a:prstGeom prst="rect">
            <a:avLst/>
          </a:prstGeom>
          <a:solidFill>
            <a:schemeClr val="bg1"/>
          </a:solidFill>
          <a:ln>
            <a:noFill/>
          </a:ln>
          <a:scene3d>
            <a:camera prst="orthographicFront"/>
            <a:lightRig rig="threePt" dir="t"/>
          </a:scene3d>
          <a:sp3d>
            <a:bevelT/>
          </a:sp3d>
        </p:spPr>
        <p:txBody>
          <a:bodyPr>
            <a:spAutoFit/>
          </a:bodyPr>
          <a:lstStyle/>
          <a:p>
            <a:pPr fontAlgn="auto">
              <a:spcBef>
                <a:spcPct val="50000"/>
              </a:spcBef>
              <a:spcAft>
                <a:spcPts val="0"/>
              </a:spcAft>
              <a:defRPr/>
            </a:pPr>
            <a:r>
              <a:rPr lang="en-US" sz="1100" b="1" u="sng" dirty="0">
                <a:solidFill>
                  <a:srgbClr val="1C1C1C"/>
                </a:solidFill>
                <a:latin typeface="+mn-lt"/>
                <a:cs typeface="+mn-cs"/>
              </a:rPr>
              <a:t>Find the English equivalents:</a:t>
            </a:r>
          </a:p>
          <a:p>
            <a:pPr fontAlgn="auto">
              <a:spcBef>
                <a:spcPct val="50000"/>
              </a:spcBef>
              <a:spcAft>
                <a:spcPts val="0"/>
              </a:spcAft>
              <a:defRPr/>
            </a:pPr>
            <a:r>
              <a:rPr lang="ru-RU" sz="1100" b="1" dirty="0">
                <a:solidFill>
                  <a:srgbClr val="1C1C1C"/>
                </a:solidFill>
                <a:latin typeface="+mn-lt"/>
                <a:cs typeface="+mn-cs"/>
              </a:rPr>
              <a:t>известный во всем мире </a:t>
            </a:r>
          </a:p>
          <a:p>
            <a:pPr fontAlgn="auto">
              <a:spcBef>
                <a:spcPct val="50000"/>
              </a:spcBef>
              <a:spcAft>
                <a:spcPts val="0"/>
              </a:spcAft>
              <a:defRPr/>
            </a:pPr>
            <a:r>
              <a:rPr lang="ru-RU" sz="1100" b="1" dirty="0">
                <a:solidFill>
                  <a:srgbClr val="1C1C1C"/>
                </a:solidFill>
                <a:latin typeface="+mn-lt"/>
                <a:cs typeface="+mn-cs"/>
              </a:rPr>
              <a:t>роман-                                          </a:t>
            </a:r>
            <a:r>
              <a:rPr lang="en-US" sz="1100" b="1" dirty="0">
                <a:solidFill>
                  <a:srgbClr val="1C1C1C"/>
                </a:solidFill>
                <a:latin typeface="+mn-lt"/>
                <a:cs typeface="+mn-cs"/>
              </a:rPr>
              <a:t>world famous novel</a:t>
            </a:r>
            <a:r>
              <a:rPr lang="ru-RU" sz="1100" b="1" dirty="0">
                <a:solidFill>
                  <a:srgbClr val="1C1C1C"/>
                </a:solidFill>
                <a:latin typeface="+mn-lt"/>
                <a:cs typeface="+mn-cs"/>
              </a:rPr>
              <a:t>             </a:t>
            </a:r>
            <a:endParaRPr lang="en-US" sz="1100" b="1" dirty="0">
              <a:solidFill>
                <a:srgbClr val="1C1C1C"/>
              </a:solidFill>
              <a:latin typeface="+mn-lt"/>
              <a:cs typeface="+mn-cs"/>
            </a:endParaRPr>
          </a:p>
          <a:p>
            <a:pPr fontAlgn="auto">
              <a:spcAft>
                <a:spcPts val="0"/>
              </a:spcAft>
              <a:defRPr/>
            </a:pPr>
            <a:endParaRPr lang="ru-RU" sz="1100" b="1" dirty="0">
              <a:solidFill>
                <a:srgbClr val="1C1C1C"/>
              </a:solidFill>
              <a:latin typeface="+mn-lt"/>
              <a:cs typeface="+mn-cs"/>
            </a:endParaRPr>
          </a:p>
          <a:p>
            <a:pPr fontAlgn="auto">
              <a:spcAft>
                <a:spcPts val="0"/>
              </a:spcAft>
              <a:defRPr/>
            </a:pPr>
            <a:r>
              <a:rPr lang="ru-RU" sz="1100" b="1" dirty="0">
                <a:solidFill>
                  <a:srgbClr val="1C1C1C"/>
                </a:solidFill>
                <a:latin typeface="+mn-lt"/>
                <a:cs typeface="+mn-cs"/>
              </a:rPr>
              <a:t>стала популярной-</a:t>
            </a:r>
            <a:r>
              <a:rPr lang="en-US" sz="1100" b="1" dirty="0">
                <a:solidFill>
                  <a:srgbClr val="1C1C1C"/>
                </a:solidFill>
                <a:latin typeface="+mn-lt"/>
                <a:cs typeface="+mn-cs"/>
              </a:rPr>
              <a:t>                     became popular</a:t>
            </a:r>
            <a:endParaRPr lang="ru-RU" sz="1100" b="1" dirty="0">
              <a:solidFill>
                <a:srgbClr val="1C1C1C"/>
              </a:solidFill>
              <a:latin typeface="+mn-lt"/>
              <a:cs typeface="+mn-cs"/>
            </a:endParaRPr>
          </a:p>
          <a:p>
            <a:pPr fontAlgn="auto">
              <a:spcAft>
                <a:spcPts val="0"/>
              </a:spcAft>
              <a:defRPr/>
            </a:pPr>
            <a:r>
              <a:rPr lang="en-US" sz="1100" b="1" dirty="0">
                <a:solidFill>
                  <a:srgbClr val="1C1C1C"/>
                </a:solidFill>
                <a:latin typeface="+mn-lt"/>
                <a:cs typeface="+mn-cs"/>
              </a:rPr>
              <a:t>                                                         </a:t>
            </a:r>
            <a:endParaRPr lang="ru-RU" sz="1100" b="1" dirty="0">
              <a:solidFill>
                <a:srgbClr val="1C1C1C"/>
              </a:solidFill>
              <a:latin typeface="+mn-lt"/>
              <a:cs typeface="+mn-cs"/>
            </a:endParaRPr>
          </a:p>
          <a:p>
            <a:pPr fontAlgn="auto">
              <a:spcBef>
                <a:spcPct val="50000"/>
              </a:spcBef>
              <a:spcAft>
                <a:spcPts val="0"/>
              </a:spcAft>
              <a:defRPr/>
            </a:pPr>
            <a:r>
              <a:rPr lang="ru-RU" sz="1100" b="1" dirty="0">
                <a:solidFill>
                  <a:srgbClr val="1C1C1C"/>
                </a:solidFill>
                <a:latin typeface="+mn-lt"/>
                <a:cs typeface="+mn-cs"/>
              </a:rPr>
              <a:t>необитаемый остров-</a:t>
            </a:r>
            <a:r>
              <a:rPr lang="en-US" sz="1100" b="1" dirty="0">
                <a:solidFill>
                  <a:srgbClr val="1C1C1C"/>
                </a:solidFill>
                <a:latin typeface="+mn-lt"/>
                <a:cs typeface="+mn-cs"/>
              </a:rPr>
              <a:t>                a desert </a:t>
            </a:r>
            <a:r>
              <a:rPr lang="en-US" sz="1100" b="1" dirty="0" err="1">
                <a:solidFill>
                  <a:srgbClr val="1C1C1C"/>
                </a:solidFill>
                <a:latin typeface="+mn-lt"/>
                <a:cs typeface="+mn-cs"/>
              </a:rPr>
              <a:t>ireland</a:t>
            </a:r>
            <a:r>
              <a:rPr lang="en-US" sz="1100" b="1" dirty="0">
                <a:solidFill>
                  <a:srgbClr val="1C1C1C"/>
                </a:solidFill>
                <a:latin typeface="+mn-lt"/>
                <a:cs typeface="+mn-cs"/>
              </a:rPr>
              <a:t> </a:t>
            </a:r>
            <a:endParaRPr lang="ru-RU" sz="1100" b="1" dirty="0">
              <a:solidFill>
                <a:srgbClr val="1C1C1C"/>
              </a:solidFill>
              <a:latin typeface="+mn-lt"/>
              <a:cs typeface="+mn-cs"/>
            </a:endParaRPr>
          </a:p>
          <a:p>
            <a:pPr fontAlgn="auto">
              <a:spcBef>
                <a:spcPct val="50000"/>
              </a:spcBef>
              <a:spcAft>
                <a:spcPts val="0"/>
              </a:spcAft>
              <a:defRPr/>
            </a:pPr>
            <a:r>
              <a:rPr lang="en-US" sz="1100" b="1" dirty="0">
                <a:solidFill>
                  <a:srgbClr val="1C1C1C"/>
                </a:solidFill>
                <a:latin typeface="+mn-lt"/>
                <a:cs typeface="+mn-cs"/>
              </a:rPr>
              <a:t>                                                         surprising adventures    </a:t>
            </a:r>
            <a:endParaRPr lang="ru-RU" sz="1100" b="1" dirty="0">
              <a:solidFill>
                <a:srgbClr val="1C1C1C"/>
              </a:solidFill>
              <a:latin typeface="+mn-lt"/>
              <a:cs typeface="+mn-cs"/>
            </a:endParaRPr>
          </a:p>
          <a:p>
            <a:pPr fontAlgn="auto">
              <a:spcBef>
                <a:spcPct val="50000"/>
              </a:spcBef>
              <a:spcAft>
                <a:spcPts val="0"/>
              </a:spcAft>
              <a:defRPr/>
            </a:pPr>
            <a:r>
              <a:rPr lang="ru-RU" sz="1100" b="1" dirty="0">
                <a:solidFill>
                  <a:srgbClr val="1C1C1C"/>
                </a:solidFill>
                <a:latin typeface="+mn-lt"/>
                <a:cs typeface="+mn-cs"/>
              </a:rPr>
              <a:t>удивительные </a:t>
            </a:r>
            <a:r>
              <a:rPr lang="en-US" sz="1100" b="1" dirty="0">
                <a:solidFill>
                  <a:srgbClr val="1C1C1C"/>
                </a:solidFill>
                <a:latin typeface="+mn-lt"/>
                <a:cs typeface="+mn-cs"/>
              </a:rPr>
              <a:t>                            was published </a:t>
            </a:r>
            <a:endParaRPr lang="ru-RU" sz="1100" b="1" dirty="0">
              <a:solidFill>
                <a:srgbClr val="1C1C1C"/>
              </a:solidFill>
              <a:latin typeface="+mn-lt"/>
              <a:cs typeface="+mn-cs"/>
            </a:endParaRPr>
          </a:p>
          <a:p>
            <a:pPr fontAlgn="auto">
              <a:spcBef>
                <a:spcPct val="50000"/>
              </a:spcBef>
              <a:spcAft>
                <a:spcPts val="0"/>
              </a:spcAft>
              <a:defRPr/>
            </a:pPr>
            <a:r>
              <a:rPr lang="ru-RU" sz="1100" b="1" dirty="0">
                <a:solidFill>
                  <a:srgbClr val="1C1C1C"/>
                </a:solidFill>
                <a:latin typeface="+mn-lt"/>
                <a:cs typeface="+mn-cs"/>
              </a:rPr>
              <a:t>приключения-</a:t>
            </a:r>
          </a:p>
          <a:p>
            <a:pPr fontAlgn="auto">
              <a:spcBef>
                <a:spcPts val="0"/>
              </a:spcBef>
              <a:spcAft>
                <a:spcPts val="0"/>
              </a:spcAft>
              <a:defRPr/>
            </a:pPr>
            <a:endParaRPr lang="ru-RU" sz="1100" b="1" dirty="0">
              <a:solidFill>
                <a:srgbClr val="1C1C1C"/>
              </a:solidFill>
              <a:latin typeface="+mn-lt"/>
              <a:cs typeface="+mn-cs"/>
            </a:endParaRPr>
          </a:p>
          <a:p>
            <a:pPr fontAlgn="auto">
              <a:spcBef>
                <a:spcPts val="0"/>
              </a:spcBef>
              <a:spcAft>
                <a:spcPts val="0"/>
              </a:spcAft>
              <a:defRPr/>
            </a:pPr>
            <a:r>
              <a:rPr lang="ru-RU" sz="1100" b="1" dirty="0">
                <a:solidFill>
                  <a:srgbClr val="1C1C1C"/>
                </a:solidFill>
                <a:latin typeface="+mn-lt"/>
                <a:cs typeface="+mn-cs"/>
              </a:rPr>
              <a:t>была опубликована-</a:t>
            </a:r>
          </a:p>
          <a:p>
            <a:pPr fontAlgn="auto">
              <a:spcBef>
                <a:spcPts val="0"/>
              </a:spcBef>
              <a:spcAft>
                <a:spcPts val="0"/>
              </a:spcAft>
              <a:defRPr/>
            </a:pPr>
            <a:r>
              <a:rPr lang="ru-RU" sz="1200" dirty="0">
                <a:latin typeface="+mn-lt"/>
                <a:cs typeface="+mn-cs"/>
              </a:rPr>
              <a:t> </a:t>
            </a:r>
          </a:p>
        </p:txBody>
      </p:sp>
      <p:cxnSp>
        <p:nvCxnSpPr>
          <p:cNvPr id="15" name="Прямая со стрелкой 14"/>
          <p:cNvCxnSpPr/>
          <p:nvPr/>
        </p:nvCxnSpPr>
        <p:spPr>
          <a:xfrm>
            <a:off x="5580063" y="4652963"/>
            <a:ext cx="12954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descr="E:\мое\Новая папка (2)\106_0845.JPG"/>
          <p:cNvPicPr>
            <a:picLocks noChangeAspect="1" noChangeArrowheads="1"/>
          </p:cNvPicPr>
          <p:nvPr/>
        </p:nvPicPr>
        <p:blipFill>
          <a:blip r:embed="rId3" cstate="print"/>
          <a:srcRect/>
          <a:stretch>
            <a:fillRect/>
          </a:stretch>
        </p:blipFill>
        <p:spPr bwMode="auto">
          <a:xfrm>
            <a:off x="179388" y="4869159"/>
            <a:ext cx="2512375" cy="18729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500"/>
                            </p:stCondLst>
                            <p:childTnLst>
                              <p:par>
                                <p:cTn id="27" presetID="15"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6"/>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2536" y="188640"/>
            <a:ext cx="9602935"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Формирование грамматических навыков</a:t>
            </a:r>
          </a:p>
        </p:txBody>
      </p:sp>
      <p:sp>
        <p:nvSpPr>
          <p:cNvPr id="6" name="TextBox 5"/>
          <p:cNvSpPr txBox="1"/>
          <p:nvPr/>
        </p:nvSpPr>
        <p:spPr>
          <a:xfrm>
            <a:off x="251520" y="980728"/>
            <a:ext cx="3816424" cy="3600986"/>
          </a:xfrm>
          <a:prstGeom prst="rect">
            <a:avLst/>
          </a:prstGeom>
          <a:solidFill>
            <a:schemeClr val="accent2">
              <a:lumMod val="20000"/>
              <a:lumOff val="80000"/>
            </a:schemeClr>
          </a:solidFill>
          <a:ln>
            <a:noFill/>
          </a:ln>
          <a:scene3d>
            <a:camera prst="orthographicFront"/>
            <a:lightRig rig="threePt" dir="t"/>
          </a:scene3d>
          <a:sp3d>
            <a:bevelT/>
          </a:sp3d>
        </p:spPr>
        <p:txBody>
          <a:bodyPr>
            <a:spAutoFit/>
          </a:bodyPr>
          <a:lstStyle/>
          <a:p>
            <a:pPr fontAlgn="auto">
              <a:spcBef>
                <a:spcPts val="0"/>
              </a:spcBef>
              <a:spcAft>
                <a:spcPts val="0"/>
              </a:spcAft>
              <a:defRPr/>
            </a:pPr>
            <a:endParaRPr lang="en-US" sz="1400" b="1" u="sng" dirty="0">
              <a:latin typeface="Times New Roman" pitchFamily="18" charset="0"/>
              <a:cs typeface="+mn-cs"/>
            </a:endParaRPr>
          </a:p>
          <a:p>
            <a:pPr fontAlgn="auto">
              <a:spcBef>
                <a:spcPts val="0"/>
              </a:spcBef>
              <a:spcAft>
                <a:spcPts val="0"/>
              </a:spcAft>
              <a:defRPr/>
            </a:pPr>
            <a:endParaRPr lang="en-US" sz="1400" b="1" u="sng" dirty="0">
              <a:latin typeface="Times New Roman" pitchFamily="18" charset="0"/>
              <a:cs typeface="+mn-cs"/>
            </a:endParaRPr>
          </a:p>
          <a:p>
            <a:pPr fontAlgn="auto">
              <a:spcBef>
                <a:spcPts val="0"/>
              </a:spcBef>
              <a:spcAft>
                <a:spcPts val="0"/>
              </a:spcAft>
              <a:defRPr/>
            </a:pPr>
            <a:r>
              <a:rPr lang="en-US" sz="1400" b="1" u="sng" dirty="0">
                <a:latin typeface="Times New Roman" pitchFamily="18" charset="0"/>
                <a:cs typeface="+mn-cs"/>
              </a:rPr>
              <a:t>Example: </a:t>
            </a:r>
            <a:r>
              <a:rPr lang="en-US" sz="1400" b="1" dirty="0">
                <a:latin typeface="Times New Roman" pitchFamily="18" charset="0"/>
                <a:cs typeface="+mn-cs"/>
              </a:rPr>
              <a:t> </a:t>
            </a:r>
            <a:r>
              <a:rPr lang="en-US" sz="1400" i="1" dirty="0">
                <a:solidFill>
                  <a:srgbClr val="080808"/>
                </a:solidFill>
                <a:latin typeface="Times New Roman" pitchFamily="18" charset="0"/>
                <a:cs typeface="+mn-cs"/>
              </a:rPr>
              <a:t>Apples were so tasty last summer.</a:t>
            </a:r>
          </a:p>
          <a:p>
            <a:pPr fontAlgn="auto">
              <a:spcBef>
                <a:spcPts val="0"/>
              </a:spcBef>
              <a:spcAft>
                <a:spcPts val="0"/>
              </a:spcAft>
              <a:defRPr/>
            </a:pPr>
            <a:endParaRPr lang="en-US" sz="1400" i="1" dirty="0">
              <a:solidFill>
                <a:srgbClr val="080808"/>
              </a:solidFill>
              <a:latin typeface="Times New Roman" pitchFamily="18" charset="0"/>
              <a:cs typeface="+mn-cs"/>
            </a:endParaRPr>
          </a:p>
          <a:p>
            <a:pPr marL="342900" indent="-342900" fontAlgn="auto">
              <a:spcBef>
                <a:spcPts val="0"/>
              </a:spcBef>
              <a:spcAft>
                <a:spcPts val="0"/>
              </a:spcAft>
              <a:buFontTx/>
              <a:buAutoNum type="arabicPeriod"/>
              <a:defRPr/>
            </a:pPr>
            <a:r>
              <a:rPr lang="en-US" sz="1400" dirty="0">
                <a:solidFill>
                  <a:srgbClr val="080808"/>
                </a:solidFill>
                <a:latin typeface="Times New Roman" pitchFamily="18" charset="0"/>
                <a:cs typeface="+mn-cs"/>
              </a:rPr>
              <a:t>Winter (to be) so snowy last year.</a:t>
            </a:r>
          </a:p>
          <a:p>
            <a:pPr marL="342900" indent="-342900" fontAlgn="auto">
              <a:spcBef>
                <a:spcPts val="0"/>
              </a:spcBef>
              <a:spcAft>
                <a:spcPts val="0"/>
              </a:spcAft>
              <a:buFontTx/>
              <a:buAutoNum type="arabicPeriod"/>
              <a:defRPr/>
            </a:pPr>
            <a:r>
              <a:rPr lang="en-US" sz="1400" dirty="0">
                <a:solidFill>
                  <a:srgbClr val="080808"/>
                </a:solidFill>
                <a:latin typeface="Times New Roman" pitchFamily="18" charset="0"/>
                <a:cs typeface="+mn-cs"/>
              </a:rPr>
              <a:t>We (to be) happy in our school.</a:t>
            </a:r>
            <a:endParaRPr lang="ru-RU" sz="1400" dirty="0">
              <a:solidFill>
                <a:srgbClr val="080808"/>
              </a:solidFill>
              <a:latin typeface="Times New Roman" pitchFamily="18" charset="0"/>
              <a:cs typeface="+mn-cs"/>
            </a:endParaRPr>
          </a:p>
          <a:p>
            <a:pPr marL="342900" indent="-342900" fontAlgn="auto">
              <a:spcBef>
                <a:spcPts val="0"/>
              </a:spcBef>
              <a:spcAft>
                <a:spcPts val="0"/>
              </a:spcAft>
              <a:buFontTx/>
              <a:buAutoNum type="arabicPeriod"/>
              <a:defRPr/>
            </a:pPr>
            <a:r>
              <a:rPr lang="en-US" sz="1400" dirty="0">
                <a:solidFill>
                  <a:srgbClr val="080808"/>
                </a:solidFill>
                <a:latin typeface="Times New Roman" pitchFamily="18" charset="0"/>
                <a:cs typeface="+mn-cs"/>
              </a:rPr>
              <a:t>It (to be) an interesting book.</a:t>
            </a:r>
            <a:endParaRPr lang="ru-RU" sz="1400" dirty="0">
              <a:solidFill>
                <a:srgbClr val="080808"/>
              </a:solidFill>
              <a:latin typeface="Times New Roman" pitchFamily="18" charset="0"/>
              <a:cs typeface="+mn-cs"/>
            </a:endParaRPr>
          </a:p>
          <a:p>
            <a:pPr marL="342900" indent="-342900" fontAlgn="auto">
              <a:spcBef>
                <a:spcPts val="0"/>
              </a:spcBef>
              <a:spcAft>
                <a:spcPts val="0"/>
              </a:spcAft>
              <a:buFontTx/>
              <a:buAutoNum type="arabicPeriod"/>
              <a:defRPr/>
            </a:pPr>
            <a:r>
              <a:rPr lang="en-US" sz="1400" dirty="0">
                <a:solidFill>
                  <a:srgbClr val="080808"/>
                </a:solidFill>
                <a:latin typeface="Times New Roman" pitchFamily="18" charset="0"/>
                <a:cs typeface="+mn-cs"/>
              </a:rPr>
              <a:t>Next Sunday we (to be) in the Zoo.</a:t>
            </a:r>
            <a:endParaRPr lang="ru-RU" sz="1400" dirty="0">
              <a:solidFill>
                <a:srgbClr val="080808"/>
              </a:solidFill>
              <a:latin typeface="Times New Roman" pitchFamily="18" charset="0"/>
              <a:cs typeface="+mn-cs"/>
            </a:endParaRPr>
          </a:p>
          <a:p>
            <a:pPr marL="342900" indent="-342900" fontAlgn="auto">
              <a:spcBef>
                <a:spcPts val="0"/>
              </a:spcBef>
              <a:spcAft>
                <a:spcPts val="0"/>
              </a:spcAft>
              <a:buFontTx/>
              <a:buAutoNum type="arabicPeriod"/>
              <a:defRPr/>
            </a:pPr>
            <a:r>
              <a:rPr lang="en-US" sz="1400" dirty="0">
                <a:solidFill>
                  <a:srgbClr val="080808"/>
                </a:solidFill>
                <a:latin typeface="Times New Roman" pitchFamily="18" charset="0"/>
                <a:cs typeface="+mn-cs"/>
              </a:rPr>
              <a:t>She (to be) a beautiful girl.</a:t>
            </a:r>
            <a:r>
              <a:rPr lang="en-US" sz="1400" dirty="0">
                <a:latin typeface="+mn-lt"/>
                <a:cs typeface="+mn-cs"/>
              </a:rPr>
              <a:t> </a:t>
            </a:r>
            <a:endParaRPr lang="ru-RU" sz="1400" dirty="0">
              <a:latin typeface="+mn-lt"/>
              <a:cs typeface="+mn-cs"/>
            </a:endParaRPr>
          </a:p>
          <a:p>
            <a:pPr marL="342900" indent="-342900" fontAlgn="auto">
              <a:spcBef>
                <a:spcPts val="0"/>
              </a:spcBef>
              <a:spcAft>
                <a:spcPts val="0"/>
              </a:spcAft>
              <a:buFontTx/>
              <a:buAutoNum type="arabicPeriod"/>
              <a:defRPr/>
            </a:pPr>
            <a:endParaRPr lang="en-US" sz="1400" dirty="0">
              <a:solidFill>
                <a:srgbClr val="080808"/>
              </a:solidFill>
              <a:latin typeface="Times New Roman" pitchFamily="18" charset="0"/>
              <a:cs typeface="+mn-cs"/>
            </a:endParaRPr>
          </a:p>
          <a:p>
            <a:pPr marL="342900" indent="-342900" fontAlgn="auto">
              <a:spcBef>
                <a:spcPts val="0"/>
              </a:spcBef>
              <a:spcAft>
                <a:spcPts val="0"/>
              </a:spcAft>
              <a:defRPr/>
            </a:pPr>
            <a:endParaRPr lang="en-US" sz="1400" dirty="0">
              <a:solidFill>
                <a:srgbClr val="080808"/>
              </a:solidFill>
              <a:latin typeface="Times New Roman" pitchFamily="18" charset="0"/>
              <a:cs typeface="+mn-cs"/>
            </a:endParaRPr>
          </a:p>
          <a:p>
            <a:pPr marL="342900" indent="-342900" fontAlgn="auto">
              <a:spcBef>
                <a:spcPts val="0"/>
              </a:spcBef>
              <a:spcAft>
                <a:spcPts val="0"/>
              </a:spcAft>
              <a:buFontTx/>
              <a:buAutoNum type="arabicPeriod"/>
              <a:defRPr/>
            </a:pPr>
            <a:endParaRPr lang="ru-RU" sz="1400" dirty="0">
              <a:solidFill>
                <a:srgbClr val="080808"/>
              </a:solidFill>
              <a:latin typeface="Times New Roman" pitchFamily="18" charset="0"/>
              <a:cs typeface="+mn-cs"/>
            </a:endParaRPr>
          </a:p>
          <a:p>
            <a:pPr fontAlgn="auto">
              <a:spcBef>
                <a:spcPts val="0"/>
              </a:spcBef>
              <a:spcAft>
                <a:spcPts val="0"/>
              </a:spcAft>
              <a:defRPr/>
            </a:pPr>
            <a:endParaRPr lang="en-US" sz="1400" i="1" dirty="0">
              <a:solidFill>
                <a:srgbClr val="080808"/>
              </a:solidFill>
              <a:latin typeface="Times New Roman" pitchFamily="18" charset="0"/>
              <a:cs typeface="+mn-cs"/>
            </a:endParaRPr>
          </a:p>
          <a:p>
            <a:pPr fontAlgn="auto">
              <a:spcBef>
                <a:spcPts val="0"/>
              </a:spcBef>
              <a:spcAft>
                <a:spcPts val="0"/>
              </a:spcAft>
              <a:defRPr/>
            </a:pPr>
            <a:endParaRPr lang="ru-RU" sz="1400" i="1" dirty="0">
              <a:solidFill>
                <a:srgbClr val="080808"/>
              </a:solidFill>
              <a:latin typeface="Times New Roman" pitchFamily="18" charset="0"/>
              <a:cs typeface="+mn-cs"/>
            </a:endParaRPr>
          </a:p>
          <a:p>
            <a:pPr fontAlgn="auto">
              <a:spcBef>
                <a:spcPts val="0"/>
              </a:spcBef>
              <a:spcAft>
                <a:spcPts val="0"/>
              </a:spcAft>
              <a:defRPr/>
            </a:pPr>
            <a:endParaRPr lang="ru-RU" sz="1400" b="1" u="sng" dirty="0">
              <a:latin typeface="Times New Roman" pitchFamily="18" charset="0"/>
              <a:cs typeface="+mn-cs"/>
            </a:endParaRPr>
          </a:p>
          <a:p>
            <a:pPr fontAlgn="auto">
              <a:spcBef>
                <a:spcPts val="0"/>
              </a:spcBef>
              <a:spcAft>
                <a:spcPts val="0"/>
              </a:spcAft>
              <a:defRPr/>
            </a:pPr>
            <a:endParaRPr lang="ru-RU" dirty="0">
              <a:latin typeface="+mn-lt"/>
              <a:cs typeface="+mn-cs"/>
            </a:endParaRPr>
          </a:p>
        </p:txBody>
      </p:sp>
      <p:pic>
        <p:nvPicPr>
          <p:cNvPr id="8" name="Picture 3" descr="D:\DCIM\106KM853\106_0942.JPG"/>
          <p:cNvPicPr>
            <a:picLocks noChangeAspect="1" noChangeArrowheads="1"/>
          </p:cNvPicPr>
          <p:nvPr/>
        </p:nvPicPr>
        <p:blipFill>
          <a:blip r:embed="rId2" cstate="print">
            <a:lum bright="10000"/>
          </a:blip>
          <a:srcRect/>
          <a:stretch>
            <a:fillRect/>
          </a:stretch>
        </p:blipFill>
        <p:spPr bwMode="auto">
          <a:xfrm>
            <a:off x="683568" y="4437112"/>
            <a:ext cx="2809007" cy="2217008"/>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148064" y="980729"/>
            <a:ext cx="3706336" cy="4278094"/>
          </a:xfrm>
          <a:prstGeom prst="rect">
            <a:avLst/>
          </a:prstGeom>
          <a:solidFill>
            <a:schemeClr val="accent2">
              <a:lumMod val="20000"/>
              <a:lumOff val="80000"/>
            </a:schemeClr>
          </a:solidFill>
          <a:ln>
            <a:noFill/>
          </a:ln>
          <a:scene3d>
            <a:camera prst="orthographicFront"/>
            <a:lightRig rig="threePt" dir="t"/>
          </a:scene3d>
          <a:sp3d>
            <a:bevelT/>
          </a:sp3d>
        </p:spPr>
        <p:txBody>
          <a:bodyPr>
            <a:spAutoFit/>
          </a:bodyPr>
          <a:lstStyle/>
          <a:p>
            <a:pPr fontAlgn="auto">
              <a:spcBef>
                <a:spcPts val="0"/>
              </a:spcBef>
              <a:spcAft>
                <a:spcPts val="0"/>
              </a:spcAft>
              <a:defRPr/>
            </a:pPr>
            <a:endParaRPr lang="en-US" b="1" dirty="0">
              <a:latin typeface="+mn-lt"/>
              <a:cs typeface="+mn-cs"/>
            </a:endParaRPr>
          </a:p>
          <a:p>
            <a:pPr fontAlgn="auto">
              <a:spcBef>
                <a:spcPts val="0"/>
              </a:spcBef>
              <a:spcAft>
                <a:spcPts val="0"/>
              </a:spcAft>
              <a:defRPr/>
            </a:pPr>
            <a:r>
              <a:rPr lang="en-US" sz="1400" b="1" u="sng" dirty="0">
                <a:latin typeface="+mn-lt"/>
                <a:cs typeface="+mn-cs"/>
              </a:rPr>
              <a:t>Present Simple Passive</a:t>
            </a:r>
          </a:p>
          <a:p>
            <a:pPr fontAlgn="auto">
              <a:spcBef>
                <a:spcPts val="0"/>
              </a:spcBef>
              <a:spcAft>
                <a:spcPts val="0"/>
              </a:spcAft>
              <a:defRPr/>
            </a:pPr>
            <a:endParaRPr lang="en-US" sz="1400" b="1" dirty="0">
              <a:latin typeface="+mn-lt"/>
              <a:cs typeface="+mn-cs"/>
            </a:endParaRPr>
          </a:p>
          <a:p>
            <a:pPr fontAlgn="auto">
              <a:spcBef>
                <a:spcPts val="0"/>
              </a:spcBef>
              <a:spcAft>
                <a:spcPts val="0"/>
              </a:spcAft>
              <a:defRPr/>
            </a:pPr>
            <a:r>
              <a:rPr lang="en-US" sz="1400" dirty="0">
                <a:effectLst>
                  <a:outerShdw blurRad="38100" dist="38100" dir="2700000" algn="tl">
                    <a:srgbClr val="C0C0C0"/>
                  </a:outerShdw>
                </a:effectLst>
                <a:latin typeface="Times New Roman" pitchFamily="18" charset="0"/>
                <a:cs typeface="Times New Roman" pitchFamily="18" charset="0"/>
              </a:rPr>
              <a:t>1</a:t>
            </a:r>
            <a:r>
              <a:rPr lang="ru-RU" sz="1400" dirty="0">
                <a:effectLst>
                  <a:outerShdw blurRad="38100" dist="38100" dir="2700000" algn="tl">
                    <a:srgbClr val="C0C0C0"/>
                  </a:outerShdw>
                </a:effectLst>
                <a:latin typeface="Times New Roman" pitchFamily="18" charset="0"/>
                <a:cs typeface="Times New Roman" pitchFamily="18" charset="0"/>
              </a:rPr>
              <a:t>)</a:t>
            </a:r>
            <a:r>
              <a:rPr lang="en-US" sz="1400" dirty="0">
                <a:effectLst>
                  <a:outerShdw blurRad="38100" dist="38100" dir="2700000" algn="tl">
                    <a:srgbClr val="C0C0C0"/>
                  </a:outerShdw>
                </a:effectLst>
                <a:latin typeface="Times New Roman" pitchFamily="18" charset="0"/>
                <a:cs typeface="Times New Roman" pitchFamily="18" charset="0"/>
              </a:rPr>
              <a:t>Nick </a:t>
            </a:r>
            <a:r>
              <a:rPr lang="ru-RU" sz="1400" dirty="0">
                <a:effectLst>
                  <a:outerShdw blurRad="38100" dist="38100" dir="2700000" algn="tl">
                    <a:srgbClr val="C0C0C0"/>
                  </a:outerShdw>
                </a:effectLst>
                <a:latin typeface="Times New Roman" pitchFamily="18" charset="0"/>
                <a:cs typeface="Times New Roman" pitchFamily="18" charset="0"/>
              </a:rPr>
              <a:t>(</a:t>
            </a:r>
            <a:r>
              <a:rPr lang="en-US" sz="1400" dirty="0">
                <a:effectLst>
                  <a:outerShdw blurRad="38100" dist="38100" dir="2700000" algn="tl">
                    <a:srgbClr val="C0C0C0"/>
                  </a:outerShdw>
                </a:effectLst>
                <a:latin typeface="Times New Roman" pitchFamily="18" charset="0"/>
                <a:cs typeface="Times New Roman" pitchFamily="18" charset="0"/>
              </a:rPr>
              <a:t>ask</a:t>
            </a:r>
            <a:r>
              <a:rPr lang="ru-RU" sz="1400" dirty="0">
                <a:effectLst>
                  <a:outerShdw blurRad="38100" dist="38100" dir="2700000" algn="tl">
                    <a:srgbClr val="C0C0C0"/>
                  </a:outerShdw>
                </a:effectLst>
                <a:latin typeface="Times New Roman" pitchFamily="18" charset="0"/>
                <a:cs typeface="Times New Roman" pitchFamily="18" charset="0"/>
              </a:rPr>
              <a:t>) </a:t>
            </a:r>
            <a:r>
              <a:rPr lang="en-US" sz="1400" dirty="0">
                <a:effectLst>
                  <a:outerShdw blurRad="38100" dist="38100" dir="2700000" algn="tl">
                    <a:srgbClr val="C0C0C0"/>
                  </a:outerShdw>
                </a:effectLst>
                <a:latin typeface="Times New Roman" pitchFamily="18" charset="0"/>
                <a:cs typeface="Times New Roman" pitchFamily="18" charset="0"/>
              </a:rPr>
              <a:t>question very often</a:t>
            </a:r>
            <a:r>
              <a:rPr lang="ru-RU" sz="1400" dirty="0">
                <a:effectLst>
                  <a:outerShdw blurRad="38100" dist="38100" dir="2700000" algn="tl">
                    <a:srgbClr val="C0C0C0"/>
                  </a:outerShdw>
                </a:effectLst>
                <a:latin typeface="Times New Roman" pitchFamily="18" charset="0"/>
                <a:cs typeface="Times New Roman" pitchFamily="18" charset="0"/>
              </a:rPr>
              <a:t>.</a:t>
            </a:r>
            <a:endParaRPr lang="en-US" sz="1400" dirty="0">
              <a:effectLst>
                <a:outerShdw blurRad="38100" dist="38100" dir="2700000" algn="tl">
                  <a:srgbClr val="C0C0C0"/>
                </a:outerShdw>
              </a:effectLst>
              <a:latin typeface="Times New Roman" pitchFamily="18" charset="0"/>
              <a:cs typeface="Times New Roman" pitchFamily="18" charset="0"/>
            </a:endParaRPr>
          </a:p>
          <a:p>
            <a:pPr fontAlgn="auto">
              <a:spcBef>
                <a:spcPts val="0"/>
              </a:spcBef>
              <a:spcAft>
                <a:spcPts val="0"/>
              </a:spcAft>
              <a:defRPr/>
            </a:pPr>
            <a:r>
              <a:rPr lang="en-US" sz="1400" i="1" dirty="0">
                <a:solidFill>
                  <a:srgbClr val="000099"/>
                </a:solidFill>
                <a:effectLst>
                  <a:outerShdw blurRad="38100" dist="38100" dir="2700000" algn="tl">
                    <a:srgbClr val="C0C0C0"/>
                  </a:outerShdw>
                </a:effectLst>
                <a:latin typeface="Times New Roman" pitchFamily="18" charset="0"/>
                <a:cs typeface="Times New Roman" pitchFamily="18" charset="0"/>
              </a:rPr>
              <a:t>Nick</a:t>
            </a:r>
            <a:r>
              <a:rPr lang="ru-RU" sz="1400" i="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1400" i="1" u="sng" dirty="0">
                <a:solidFill>
                  <a:srgbClr val="000099"/>
                </a:solidFill>
                <a:effectLst>
                  <a:outerShdw blurRad="38100" dist="38100" dir="2700000" algn="tl">
                    <a:srgbClr val="C0C0C0"/>
                  </a:outerShdw>
                </a:effectLst>
                <a:latin typeface="Times New Roman" pitchFamily="18" charset="0"/>
                <a:cs typeface="Times New Roman" pitchFamily="18" charset="0"/>
              </a:rPr>
              <a:t>is asked</a:t>
            </a:r>
            <a:r>
              <a:rPr lang="ru-RU" sz="1400" i="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1400" i="1" dirty="0">
                <a:solidFill>
                  <a:srgbClr val="000099"/>
                </a:solidFill>
                <a:effectLst>
                  <a:outerShdw blurRad="38100" dist="38100" dir="2700000" algn="tl">
                    <a:srgbClr val="C0C0C0"/>
                  </a:outerShdw>
                </a:effectLst>
                <a:latin typeface="Times New Roman" pitchFamily="18" charset="0"/>
                <a:cs typeface="Times New Roman" pitchFamily="18" charset="0"/>
              </a:rPr>
              <a:t>question very often</a:t>
            </a:r>
            <a:r>
              <a:rPr lang="ru-RU" sz="1400" i="1" dirty="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1400" i="1" dirty="0">
              <a:solidFill>
                <a:srgbClr val="000099"/>
              </a:solidFill>
              <a:effectLst>
                <a:outerShdw blurRad="38100" dist="38100" dir="2700000" algn="tl">
                  <a:srgbClr val="C0C0C0"/>
                </a:outerShdw>
              </a:effectLst>
              <a:latin typeface="Times New Roman" pitchFamily="18" charset="0"/>
              <a:cs typeface="Times New Roman" pitchFamily="18" charset="0"/>
            </a:endParaRPr>
          </a:p>
          <a:p>
            <a:pPr fontAlgn="auto">
              <a:spcBef>
                <a:spcPts val="0"/>
              </a:spcBef>
              <a:spcAft>
                <a:spcPts val="0"/>
              </a:spcAft>
              <a:defRPr/>
            </a:pPr>
            <a:r>
              <a:rPr lang="ru-RU" sz="1400" dirty="0">
                <a:effectLst>
                  <a:outerShdw blurRad="38100" dist="38100" dir="2700000" algn="tl">
                    <a:srgbClr val="C0C0C0"/>
                  </a:outerShdw>
                </a:effectLst>
                <a:latin typeface="Times New Roman" pitchFamily="18" charset="0"/>
                <a:cs typeface="Times New Roman" pitchFamily="18" charset="0"/>
              </a:rPr>
              <a:t>2)</a:t>
            </a:r>
            <a:r>
              <a:rPr lang="en-US" sz="1400" dirty="0">
                <a:effectLst>
                  <a:outerShdw blurRad="38100" dist="38100" dir="2700000" algn="tl">
                    <a:srgbClr val="C0C0C0"/>
                  </a:outerShdw>
                </a:effectLst>
                <a:latin typeface="Times New Roman" pitchFamily="18" charset="0"/>
                <a:cs typeface="Times New Roman" pitchFamily="18" charset="0"/>
              </a:rPr>
              <a:t>The rooms </a:t>
            </a:r>
            <a:r>
              <a:rPr lang="ru-RU" sz="1400" dirty="0">
                <a:effectLst>
                  <a:outerShdw blurRad="38100" dist="38100" dir="2700000" algn="tl">
                    <a:srgbClr val="C0C0C0"/>
                  </a:outerShdw>
                </a:effectLst>
                <a:latin typeface="Times New Roman" pitchFamily="18" charset="0"/>
                <a:cs typeface="Times New Roman" pitchFamily="18" charset="0"/>
              </a:rPr>
              <a:t>(</a:t>
            </a:r>
            <a:r>
              <a:rPr lang="en-US" sz="1400" dirty="0">
                <a:effectLst>
                  <a:outerShdw blurRad="38100" dist="38100" dir="2700000" algn="tl">
                    <a:srgbClr val="C0C0C0"/>
                  </a:outerShdw>
                </a:effectLst>
                <a:latin typeface="Times New Roman" pitchFamily="18" charset="0"/>
                <a:cs typeface="Times New Roman" pitchFamily="18" charset="0"/>
              </a:rPr>
              <a:t>clean</a:t>
            </a:r>
            <a:r>
              <a:rPr lang="ru-RU" sz="1400" dirty="0">
                <a:effectLst>
                  <a:outerShdw blurRad="38100" dist="38100" dir="2700000" algn="tl">
                    <a:srgbClr val="C0C0C0"/>
                  </a:outerShdw>
                </a:effectLst>
                <a:latin typeface="Times New Roman" pitchFamily="18" charset="0"/>
                <a:cs typeface="Times New Roman" pitchFamily="18" charset="0"/>
              </a:rPr>
              <a:t>)</a:t>
            </a:r>
            <a:r>
              <a:rPr lang="en-US" sz="1400" dirty="0">
                <a:effectLst>
                  <a:outerShdw blurRad="38100" dist="38100" dir="2700000" algn="tl">
                    <a:srgbClr val="C0C0C0"/>
                  </a:outerShdw>
                </a:effectLst>
                <a:latin typeface="Times New Roman" pitchFamily="18" charset="0"/>
                <a:cs typeface="Times New Roman" pitchFamily="18" charset="0"/>
              </a:rPr>
              <a:t> every evening</a:t>
            </a:r>
            <a:r>
              <a:rPr lang="ru-RU" sz="1400" dirty="0">
                <a:effectLst>
                  <a:outerShdw blurRad="38100" dist="38100" dir="2700000" algn="tl">
                    <a:srgbClr val="C0C0C0"/>
                  </a:outerShdw>
                </a:effectLst>
                <a:latin typeface="Times New Roman" pitchFamily="18" charset="0"/>
                <a:cs typeface="Times New Roman" pitchFamily="18" charset="0"/>
              </a:rPr>
              <a:t>.</a:t>
            </a:r>
            <a:endParaRPr lang="en-US" sz="1400" dirty="0">
              <a:effectLst>
                <a:outerShdw blurRad="38100" dist="38100" dir="2700000" algn="tl">
                  <a:srgbClr val="C0C0C0"/>
                </a:outerShdw>
              </a:effectLst>
              <a:latin typeface="Times New Roman" pitchFamily="18" charset="0"/>
              <a:cs typeface="Times New Roman" pitchFamily="18" charset="0"/>
            </a:endParaRPr>
          </a:p>
          <a:p>
            <a:pPr fontAlgn="auto">
              <a:spcBef>
                <a:spcPts val="0"/>
              </a:spcBef>
              <a:spcAft>
                <a:spcPts val="0"/>
              </a:spcAft>
              <a:defRPr/>
            </a:pPr>
            <a:r>
              <a:rPr lang="en-US" sz="1400" i="1" dirty="0">
                <a:solidFill>
                  <a:srgbClr val="000099"/>
                </a:solidFill>
                <a:effectLst>
                  <a:outerShdw blurRad="38100" dist="38100" dir="2700000" algn="tl">
                    <a:srgbClr val="C0C0C0"/>
                  </a:outerShdw>
                </a:effectLst>
                <a:latin typeface="Times New Roman" pitchFamily="18" charset="0"/>
                <a:cs typeface="Times New Roman" pitchFamily="18" charset="0"/>
              </a:rPr>
              <a:t>The rooms </a:t>
            </a:r>
            <a:r>
              <a:rPr lang="en-US" sz="1400" i="1" u="sng" dirty="0">
                <a:solidFill>
                  <a:srgbClr val="000099"/>
                </a:solidFill>
                <a:effectLst>
                  <a:outerShdw blurRad="38100" dist="38100" dir="2700000" algn="tl">
                    <a:srgbClr val="C0C0C0"/>
                  </a:outerShdw>
                </a:effectLst>
                <a:latin typeface="Times New Roman" pitchFamily="18" charset="0"/>
                <a:cs typeface="Times New Roman" pitchFamily="18" charset="0"/>
              </a:rPr>
              <a:t>are cleaned</a:t>
            </a:r>
            <a:r>
              <a:rPr lang="en-US" sz="1400" i="1" dirty="0">
                <a:solidFill>
                  <a:srgbClr val="000099"/>
                </a:solidFill>
                <a:effectLst>
                  <a:outerShdw blurRad="38100" dist="38100" dir="2700000" algn="tl">
                    <a:srgbClr val="C0C0C0"/>
                  </a:outerShdw>
                </a:effectLst>
                <a:latin typeface="Times New Roman" pitchFamily="18" charset="0"/>
                <a:cs typeface="Times New Roman" pitchFamily="18" charset="0"/>
              </a:rPr>
              <a:t> every evening</a:t>
            </a:r>
            <a:r>
              <a:rPr lang="ru-RU" sz="1400" i="1" dirty="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1400" i="1" dirty="0">
              <a:solidFill>
                <a:srgbClr val="000099"/>
              </a:solidFill>
              <a:effectLst>
                <a:outerShdw blurRad="38100" dist="38100" dir="2700000" algn="tl">
                  <a:srgbClr val="C0C0C0"/>
                </a:outerShdw>
              </a:effectLst>
              <a:latin typeface="Times New Roman" pitchFamily="18" charset="0"/>
              <a:cs typeface="Times New Roman" pitchFamily="18" charset="0"/>
            </a:endParaRPr>
          </a:p>
          <a:p>
            <a:pPr fontAlgn="auto">
              <a:spcBef>
                <a:spcPts val="0"/>
              </a:spcBef>
              <a:spcAft>
                <a:spcPts val="0"/>
              </a:spcAft>
              <a:defRPr/>
            </a:pPr>
            <a:r>
              <a:rPr lang="en-US" sz="1400" dirty="0">
                <a:effectLst>
                  <a:outerShdw blurRad="38100" dist="38100" dir="2700000" algn="tl">
                    <a:srgbClr val="C0C0C0"/>
                  </a:outerShdw>
                </a:effectLst>
                <a:latin typeface="Times New Roman" pitchFamily="18" charset="0"/>
                <a:cs typeface="Times New Roman" pitchFamily="18" charset="0"/>
              </a:rPr>
              <a:t>3</a:t>
            </a:r>
            <a:r>
              <a:rPr lang="ru-RU" sz="1400" dirty="0">
                <a:effectLst>
                  <a:outerShdw blurRad="38100" dist="38100" dir="2700000" algn="tl">
                    <a:srgbClr val="C0C0C0"/>
                  </a:outerShdw>
                </a:effectLst>
                <a:latin typeface="Times New Roman" pitchFamily="18" charset="0"/>
                <a:cs typeface="Times New Roman" pitchFamily="18" charset="0"/>
              </a:rPr>
              <a:t>)</a:t>
            </a:r>
            <a:r>
              <a:rPr lang="en-US" sz="1400" dirty="0">
                <a:effectLst>
                  <a:outerShdw blurRad="38100" dist="38100" dir="2700000" algn="tl">
                    <a:srgbClr val="C0C0C0"/>
                  </a:outerShdw>
                </a:effectLst>
                <a:latin typeface="Times New Roman" pitchFamily="18" charset="0"/>
                <a:cs typeface="Times New Roman" pitchFamily="18" charset="0"/>
              </a:rPr>
              <a:t>I </a:t>
            </a:r>
            <a:r>
              <a:rPr lang="ru-RU" sz="1400" dirty="0">
                <a:effectLst>
                  <a:outerShdw blurRad="38100" dist="38100" dir="2700000" algn="tl">
                    <a:srgbClr val="C0C0C0"/>
                  </a:outerShdw>
                </a:effectLst>
                <a:latin typeface="Times New Roman" pitchFamily="18" charset="0"/>
                <a:cs typeface="Times New Roman" pitchFamily="18" charset="0"/>
              </a:rPr>
              <a:t>(</a:t>
            </a:r>
            <a:r>
              <a:rPr lang="en-US" sz="1400" dirty="0">
                <a:effectLst>
                  <a:outerShdw blurRad="38100" dist="38100" dir="2700000" algn="tl">
                    <a:srgbClr val="C0C0C0"/>
                  </a:outerShdw>
                </a:effectLst>
                <a:latin typeface="Times New Roman" pitchFamily="18" charset="0"/>
                <a:cs typeface="Times New Roman" pitchFamily="18" charset="0"/>
              </a:rPr>
              <a:t>invite</a:t>
            </a:r>
            <a:r>
              <a:rPr lang="ru-RU" sz="1400" dirty="0">
                <a:effectLst>
                  <a:outerShdw blurRad="38100" dist="38100" dir="2700000" algn="tl">
                    <a:srgbClr val="C0C0C0"/>
                  </a:outerShdw>
                </a:effectLst>
                <a:latin typeface="Times New Roman" pitchFamily="18" charset="0"/>
                <a:cs typeface="Times New Roman" pitchFamily="18" charset="0"/>
              </a:rPr>
              <a:t>) </a:t>
            </a:r>
            <a:r>
              <a:rPr lang="en-US" sz="1400" dirty="0">
                <a:effectLst>
                  <a:outerShdw blurRad="38100" dist="38100" dir="2700000" algn="tl">
                    <a:srgbClr val="C0C0C0"/>
                  </a:outerShdw>
                </a:effectLst>
                <a:latin typeface="Times New Roman" pitchFamily="18" charset="0"/>
                <a:cs typeface="Times New Roman" pitchFamily="18" charset="0"/>
              </a:rPr>
              <a:t>to the theatre every week</a:t>
            </a:r>
            <a:r>
              <a:rPr lang="ru-RU" sz="1400" dirty="0">
                <a:effectLst>
                  <a:outerShdw blurRad="38100" dist="38100" dir="2700000" algn="tl">
                    <a:srgbClr val="C0C0C0"/>
                  </a:outerShdw>
                </a:effectLst>
                <a:latin typeface="Times New Roman" pitchFamily="18" charset="0"/>
                <a:cs typeface="Times New Roman" pitchFamily="18" charset="0"/>
              </a:rPr>
              <a:t>.</a:t>
            </a:r>
            <a:endParaRPr lang="en-US" sz="1400" dirty="0">
              <a:effectLst>
                <a:outerShdw blurRad="38100" dist="38100" dir="2700000" algn="tl">
                  <a:srgbClr val="C0C0C0"/>
                </a:outerShdw>
              </a:effectLst>
              <a:latin typeface="Times New Roman" pitchFamily="18" charset="0"/>
              <a:cs typeface="Times New Roman" pitchFamily="18" charset="0"/>
            </a:endParaRPr>
          </a:p>
          <a:p>
            <a:pPr fontAlgn="auto">
              <a:spcBef>
                <a:spcPts val="0"/>
              </a:spcBef>
              <a:spcAft>
                <a:spcPts val="0"/>
              </a:spcAft>
              <a:defRPr/>
            </a:pPr>
            <a:r>
              <a:rPr lang="en-US" sz="1400" i="1" dirty="0">
                <a:solidFill>
                  <a:srgbClr val="000099"/>
                </a:solidFill>
                <a:effectLst>
                  <a:outerShdw blurRad="38100" dist="38100" dir="2700000" algn="tl">
                    <a:srgbClr val="C0C0C0"/>
                  </a:outerShdw>
                </a:effectLst>
                <a:latin typeface="Times New Roman" pitchFamily="18" charset="0"/>
                <a:cs typeface="Times New Roman" pitchFamily="18" charset="0"/>
              </a:rPr>
              <a:t>I </a:t>
            </a:r>
            <a:r>
              <a:rPr lang="en-US" sz="1400" i="1" u="sng" dirty="0">
                <a:solidFill>
                  <a:srgbClr val="000099"/>
                </a:solidFill>
                <a:effectLst>
                  <a:outerShdw blurRad="38100" dist="38100" dir="2700000" algn="tl">
                    <a:srgbClr val="C0C0C0"/>
                  </a:outerShdw>
                </a:effectLst>
                <a:latin typeface="Times New Roman" pitchFamily="18" charset="0"/>
                <a:cs typeface="Times New Roman" pitchFamily="18" charset="0"/>
              </a:rPr>
              <a:t>am</a:t>
            </a:r>
            <a:r>
              <a:rPr lang="ru-RU" sz="1400" i="1" u="sng"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1400" i="1" u="sng" dirty="0">
                <a:solidFill>
                  <a:srgbClr val="000099"/>
                </a:solidFill>
                <a:effectLst>
                  <a:outerShdw blurRad="38100" dist="38100" dir="2700000" algn="tl">
                    <a:srgbClr val="C0C0C0"/>
                  </a:outerShdw>
                </a:effectLst>
                <a:latin typeface="Times New Roman" pitchFamily="18" charset="0"/>
                <a:cs typeface="Times New Roman" pitchFamily="18" charset="0"/>
              </a:rPr>
              <a:t>invited</a:t>
            </a:r>
            <a:r>
              <a:rPr lang="ru-RU" sz="1400" i="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1400" i="1" dirty="0">
                <a:solidFill>
                  <a:srgbClr val="000099"/>
                </a:solidFill>
                <a:effectLst>
                  <a:outerShdw blurRad="38100" dist="38100" dir="2700000" algn="tl">
                    <a:srgbClr val="C0C0C0"/>
                  </a:outerShdw>
                </a:effectLst>
                <a:latin typeface="Times New Roman" pitchFamily="18" charset="0"/>
                <a:cs typeface="Times New Roman" pitchFamily="18" charset="0"/>
              </a:rPr>
              <a:t>to the theatre every week</a:t>
            </a:r>
            <a:r>
              <a:rPr lang="ru-RU" sz="1400" i="1" dirty="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1400" i="1" dirty="0">
              <a:solidFill>
                <a:srgbClr val="000099"/>
              </a:solidFill>
              <a:effectLst>
                <a:outerShdw blurRad="38100" dist="38100" dir="2700000" algn="tl">
                  <a:srgbClr val="C0C0C0"/>
                </a:outerShdw>
              </a:effectLst>
              <a:latin typeface="Times New Roman" pitchFamily="18" charset="0"/>
              <a:cs typeface="Times New Roman" pitchFamily="18" charset="0"/>
            </a:endParaRPr>
          </a:p>
          <a:p>
            <a:pPr fontAlgn="auto">
              <a:spcBef>
                <a:spcPts val="0"/>
              </a:spcBef>
              <a:spcAft>
                <a:spcPts val="0"/>
              </a:spcAft>
              <a:defRPr/>
            </a:pPr>
            <a:endParaRPr lang="en-US" sz="1600" dirty="0">
              <a:effectLst>
                <a:outerShdw blurRad="38100" dist="38100" dir="2700000" algn="tl">
                  <a:srgbClr val="C0C0C0"/>
                </a:outerShdw>
              </a:effectLst>
              <a:latin typeface="+mn-lt"/>
              <a:cs typeface="+mn-cs"/>
            </a:endParaRPr>
          </a:p>
          <a:p>
            <a:pPr fontAlgn="auto">
              <a:spcBef>
                <a:spcPts val="0"/>
              </a:spcBef>
              <a:spcAft>
                <a:spcPts val="0"/>
              </a:spcAft>
              <a:defRPr/>
            </a:pPr>
            <a:endParaRPr lang="ru-RU" i="1" dirty="0">
              <a:solidFill>
                <a:srgbClr val="000099"/>
              </a:solidFill>
              <a:effectLst>
                <a:outerShdw blurRad="38100" dist="38100" dir="2700000" algn="tl">
                  <a:srgbClr val="C0C0C0"/>
                </a:outerShdw>
              </a:effectLst>
              <a:latin typeface="+mn-lt"/>
              <a:cs typeface="+mn-cs"/>
            </a:endParaRPr>
          </a:p>
          <a:p>
            <a:pPr fontAlgn="auto">
              <a:spcBef>
                <a:spcPts val="0"/>
              </a:spcBef>
              <a:spcAft>
                <a:spcPts val="0"/>
              </a:spcAft>
              <a:defRPr/>
            </a:pPr>
            <a:endParaRPr lang="ru-RU" dirty="0">
              <a:effectLst>
                <a:outerShdw blurRad="38100" dist="38100" dir="2700000" algn="tl">
                  <a:srgbClr val="C0C0C0"/>
                </a:outerShdw>
              </a:effectLst>
              <a:latin typeface="+mn-lt"/>
              <a:cs typeface="+mn-cs"/>
            </a:endParaRPr>
          </a:p>
          <a:p>
            <a:pPr fontAlgn="auto">
              <a:spcBef>
                <a:spcPts val="0"/>
              </a:spcBef>
              <a:spcAft>
                <a:spcPts val="0"/>
              </a:spcAft>
              <a:defRPr/>
            </a:pPr>
            <a:endParaRPr lang="ru-RU" i="1" dirty="0">
              <a:solidFill>
                <a:srgbClr val="000099"/>
              </a:solidFill>
              <a:effectLst>
                <a:outerShdw blurRad="38100" dist="38100" dir="2700000" algn="tl">
                  <a:srgbClr val="C0C0C0"/>
                </a:outerShdw>
              </a:effectLst>
              <a:latin typeface="+mn-lt"/>
              <a:cs typeface="+mn-cs"/>
            </a:endParaRPr>
          </a:p>
          <a:p>
            <a:pPr fontAlgn="auto">
              <a:spcBef>
                <a:spcPts val="0"/>
              </a:spcBef>
              <a:spcAft>
                <a:spcPts val="0"/>
              </a:spcAft>
              <a:defRPr/>
            </a:pPr>
            <a:endParaRPr lang="ru-RU" dirty="0">
              <a:effectLst>
                <a:outerShdw blurRad="38100" dist="38100" dir="2700000" algn="tl">
                  <a:srgbClr val="C0C0C0"/>
                </a:outerShdw>
              </a:effectLst>
              <a:latin typeface="+mn-lt"/>
              <a:cs typeface="+mn-cs"/>
            </a:endParaRPr>
          </a:p>
          <a:p>
            <a:pPr fontAlgn="auto">
              <a:spcBef>
                <a:spcPts val="0"/>
              </a:spcBef>
              <a:spcAft>
                <a:spcPts val="0"/>
              </a:spcAft>
              <a:defRPr/>
            </a:pPr>
            <a:endParaRPr lang="en-US" b="1" dirty="0">
              <a:latin typeface="+mn-lt"/>
              <a:cs typeface="+mn-cs"/>
            </a:endParaRPr>
          </a:p>
          <a:p>
            <a:pPr fontAlgn="auto">
              <a:spcBef>
                <a:spcPts val="0"/>
              </a:spcBef>
              <a:spcAft>
                <a:spcPts val="0"/>
              </a:spcAft>
              <a:defRPr/>
            </a:pPr>
            <a:endParaRPr lang="ru-RU" b="1" dirty="0">
              <a:latin typeface="+mn-lt"/>
              <a:cs typeface="+mn-cs"/>
            </a:endParaRPr>
          </a:p>
          <a:p>
            <a:pPr fontAlgn="auto">
              <a:spcBef>
                <a:spcPts val="0"/>
              </a:spcBef>
              <a:spcAft>
                <a:spcPts val="0"/>
              </a:spcAft>
              <a:defRPr/>
            </a:pPr>
            <a:endParaRPr lang="ru-RU" dirty="0">
              <a:latin typeface="+mn-lt"/>
              <a:cs typeface="+mn-cs"/>
            </a:endParaRPr>
          </a:p>
        </p:txBody>
      </p:sp>
      <p:pic>
        <p:nvPicPr>
          <p:cNvPr id="11" name="Picture 6" descr="C:\Documents and Settings\User\Рабочий стол\Новая папка (3)\106_0885.JPG"/>
          <p:cNvPicPr>
            <a:picLocks noChangeAspect="1" noChangeArrowheads="1"/>
          </p:cNvPicPr>
          <p:nvPr/>
        </p:nvPicPr>
        <p:blipFill>
          <a:blip r:embed="rId3" cstate="print">
            <a:lum bright="30000" contrast="10000"/>
          </a:blip>
          <a:srcRect/>
          <a:stretch>
            <a:fillRect/>
          </a:stretch>
        </p:blipFill>
        <p:spPr bwMode="auto">
          <a:xfrm>
            <a:off x="5998331" y="4437112"/>
            <a:ext cx="2678820" cy="222866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8640"/>
            <a:ext cx="8640960"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Формирование </a:t>
            </a:r>
          </a:p>
          <a:p>
            <a:pPr algn="ctr" fontAlgn="auto">
              <a:spcBef>
                <a:spcPts val="0"/>
              </a:spcBef>
              <a:spcAft>
                <a:spcPts val="0"/>
              </a:spcAft>
              <a:defRPr/>
            </a:pP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произносительных навыков</a:t>
            </a:r>
          </a:p>
        </p:txBody>
      </p:sp>
      <p:sp>
        <p:nvSpPr>
          <p:cNvPr id="6" name="TextBox 5"/>
          <p:cNvSpPr txBox="1"/>
          <p:nvPr/>
        </p:nvSpPr>
        <p:spPr>
          <a:xfrm>
            <a:off x="5148064" y="1556792"/>
            <a:ext cx="3638240" cy="1877437"/>
          </a:xfrm>
          <a:prstGeom prst="rect">
            <a:avLst/>
          </a:prstGeom>
          <a:solidFill>
            <a:schemeClr val="bg2"/>
          </a:solidFill>
          <a:ln>
            <a:noFill/>
          </a:ln>
          <a:scene3d>
            <a:camera prst="orthographicFront"/>
            <a:lightRig rig="threePt" dir="t"/>
          </a:scene3d>
          <a:sp3d>
            <a:bevelT/>
          </a:sp3d>
        </p:spPr>
        <p:txBody>
          <a:bodyPr wrap="none">
            <a:spAutoFit/>
          </a:bodyPr>
          <a:lstStyle/>
          <a:p>
            <a:pPr fontAlgn="auto">
              <a:spcBef>
                <a:spcPts val="0"/>
              </a:spcBef>
              <a:spcAft>
                <a:spcPts val="0"/>
              </a:spcAft>
              <a:defRPr/>
            </a:pPr>
            <a:r>
              <a:rPr lang="en-US" sz="1200" b="1" dirty="0">
                <a:solidFill>
                  <a:srgbClr val="002060"/>
                </a:solidFill>
                <a:cs typeface="+mn-cs"/>
              </a:rPr>
              <a:t>to get angry about </a:t>
            </a:r>
            <a:r>
              <a:rPr lang="en-US" sz="1200" b="1" dirty="0" err="1">
                <a:solidFill>
                  <a:srgbClr val="002060"/>
                </a:solidFill>
                <a:cs typeface="+mn-cs"/>
              </a:rPr>
              <a:t>smth</a:t>
            </a:r>
            <a:r>
              <a:rPr lang="ru-RU" sz="1200" b="1" dirty="0">
                <a:solidFill>
                  <a:srgbClr val="002060"/>
                </a:solidFill>
                <a:cs typeface="+mn-cs"/>
              </a:rPr>
              <a:t>-</a:t>
            </a:r>
            <a:r>
              <a:rPr lang="ru-RU" sz="1200" dirty="0">
                <a:solidFill>
                  <a:srgbClr val="002060"/>
                </a:solidFill>
                <a:cs typeface="+mn-cs"/>
              </a:rPr>
              <a:t>злиться на что-либо</a:t>
            </a:r>
          </a:p>
          <a:p>
            <a:pPr fontAlgn="auto">
              <a:spcBef>
                <a:spcPts val="0"/>
              </a:spcBef>
              <a:spcAft>
                <a:spcPts val="0"/>
              </a:spcAft>
              <a:defRPr/>
            </a:pPr>
            <a:r>
              <a:rPr lang="en-US" sz="1200" b="1" dirty="0">
                <a:solidFill>
                  <a:srgbClr val="002060"/>
                </a:solidFill>
                <a:cs typeface="+mn-cs"/>
              </a:rPr>
              <a:t>to call </a:t>
            </a:r>
            <a:r>
              <a:rPr lang="en-US" sz="1200" b="1" dirty="0" err="1">
                <a:solidFill>
                  <a:srgbClr val="002060"/>
                </a:solidFill>
                <a:cs typeface="+mn-cs"/>
              </a:rPr>
              <a:t>smb</a:t>
            </a:r>
            <a:r>
              <a:rPr lang="ru-RU" sz="1200" b="1" dirty="0">
                <a:solidFill>
                  <a:srgbClr val="002060"/>
                </a:solidFill>
                <a:cs typeface="+mn-cs"/>
              </a:rPr>
              <a:t> </a:t>
            </a:r>
            <a:r>
              <a:rPr lang="en-US" sz="1200" b="1" dirty="0">
                <a:solidFill>
                  <a:srgbClr val="002060"/>
                </a:solidFill>
                <a:cs typeface="+mn-cs"/>
              </a:rPr>
              <a:t>names</a:t>
            </a:r>
            <a:r>
              <a:rPr lang="ru-RU" sz="1200" dirty="0">
                <a:solidFill>
                  <a:srgbClr val="002060"/>
                </a:solidFill>
                <a:cs typeface="+mn-cs"/>
              </a:rPr>
              <a:t>-</a:t>
            </a:r>
            <a:r>
              <a:rPr lang="en-US" sz="1200" dirty="0">
                <a:solidFill>
                  <a:srgbClr val="002060"/>
                </a:solidFill>
                <a:cs typeface="+mn-cs"/>
              </a:rPr>
              <a:t> </a:t>
            </a:r>
            <a:r>
              <a:rPr lang="ru-RU" sz="1200" dirty="0">
                <a:solidFill>
                  <a:srgbClr val="002060"/>
                </a:solidFill>
                <a:cs typeface="+mn-cs"/>
              </a:rPr>
              <a:t>давать кому-либо клички</a:t>
            </a:r>
          </a:p>
          <a:p>
            <a:pPr fontAlgn="auto">
              <a:spcBef>
                <a:spcPts val="0"/>
              </a:spcBef>
              <a:spcAft>
                <a:spcPts val="0"/>
              </a:spcAft>
              <a:defRPr/>
            </a:pPr>
            <a:r>
              <a:rPr lang="en-US" sz="1200" b="1" dirty="0">
                <a:solidFill>
                  <a:srgbClr val="002060"/>
                </a:solidFill>
                <a:cs typeface="+mn-cs"/>
              </a:rPr>
              <a:t>to earn [</a:t>
            </a:r>
            <a:r>
              <a:rPr lang="ru-RU" sz="1200" b="1" dirty="0">
                <a:solidFill>
                  <a:srgbClr val="002060"/>
                </a:solidFill>
                <a:cs typeface="+mn-cs"/>
              </a:rPr>
              <a:t>З</a:t>
            </a:r>
            <a:r>
              <a:rPr lang="en-US" sz="1200" b="1" dirty="0">
                <a:solidFill>
                  <a:srgbClr val="002060"/>
                </a:solidFill>
                <a:cs typeface="+mn-cs"/>
              </a:rPr>
              <a:t>:n]-</a:t>
            </a:r>
            <a:r>
              <a:rPr lang="en-US" sz="1200" dirty="0">
                <a:solidFill>
                  <a:srgbClr val="002060"/>
                </a:solidFill>
                <a:cs typeface="+mn-cs"/>
              </a:rPr>
              <a:t> </a:t>
            </a:r>
            <a:r>
              <a:rPr lang="ru-RU" sz="1200" dirty="0">
                <a:solidFill>
                  <a:srgbClr val="002060"/>
                </a:solidFill>
                <a:cs typeface="+mn-cs"/>
              </a:rPr>
              <a:t>зарабатывать</a:t>
            </a:r>
          </a:p>
          <a:p>
            <a:pPr fontAlgn="auto">
              <a:spcBef>
                <a:spcPts val="0"/>
              </a:spcBef>
              <a:spcAft>
                <a:spcPts val="0"/>
              </a:spcAft>
              <a:defRPr/>
            </a:pPr>
            <a:r>
              <a:rPr lang="en-US" sz="1200" b="1" dirty="0">
                <a:solidFill>
                  <a:srgbClr val="002060"/>
                </a:solidFill>
                <a:cs typeface="+mn-cs"/>
              </a:rPr>
              <a:t>to have a paper round</a:t>
            </a:r>
            <a:r>
              <a:rPr lang="en-US" sz="1200" dirty="0">
                <a:solidFill>
                  <a:srgbClr val="002060"/>
                </a:solidFill>
                <a:cs typeface="+mn-cs"/>
              </a:rPr>
              <a:t>-</a:t>
            </a:r>
            <a:r>
              <a:rPr lang="ru-RU" sz="1200" dirty="0">
                <a:solidFill>
                  <a:srgbClr val="002060"/>
                </a:solidFill>
                <a:cs typeface="+mn-cs"/>
              </a:rPr>
              <a:t>разносить</a:t>
            </a:r>
            <a:r>
              <a:rPr lang="en-US" sz="1200" dirty="0">
                <a:solidFill>
                  <a:srgbClr val="002060"/>
                </a:solidFill>
                <a:cs typeface="+mn-cs"/>
              </a:rPr>
              <a:t> </a:t>
            </a:r>
            <a:r>
              <a:rPr lang="ru-RU" sz="1200" dirty="0">
                <a:solidFill>
                  <a:srgbClr val="002060"/>
                </a:solidFill>
                <a:cs typeface="+mn-cs"/>
              </a:rPr>
              <a:t>газеты</a:t>
            </a:r>
            <a:r>
              <a:rPr lang="en-US" sz="1200" dirty="0">
                <a:solidFill>
                  <a:srgbClr val="002060"/>
                </a:solidFill>
                <a:cs typeface="+mn-cs"/>
              </a:rPr>
              <a:t>/</a:t>
            </a:r>
            <a:r>
              <a:rPr lang="ru-RU" sz="1200" dirty="0">
                <a:solidFill>
                  <a:srgbClr val="002060"/>
                </a:solidFill>
                <a:cs typeface="+mn-cs"/>
              </a:rPr>
              <a:t>письма</a:t>
            </a:r>
          </a:p>
          <a:p>
            <a:pPr fontAlgn="auto">
              <a:spcBef>
                <a:spcPts val="0"/>
              </a:spcBef>
              <a:spcAft>
                <a:spcPts val="0"/>
              </a:spcAft>
              <a:defRPr/>
            </a:pPr>
            <a:r>
              <a:rPr lang="en-US" sz="1200" b="1" dirty="0">
                <a:solidFill>
                  <a:srgbClr val="002060"/>
                </a:solidFill>
                <a:cs typeface="+mn-cs"/>
              </a:rPr>
              <a:t>to allow [</a:t>
            </a:r>
            <a:r>
              <a:rPr lang="en-US" sz="1200" b="1" dirty="0" err="1">
                <a:solidFill>
                  <a:srgbClr val="002060"/>
                </a:solidFill>
                <a:cs typeface="+mn-cs"/>
              </a:rPr>
              <a:t>ə’lau</a:t>
            </a:r>
            <a:r>
              <a:rPr lang="en-US" sz="1200" b="1" dirty="0">
                <a:solidFill>
                  <a:srgbClr val="002060"/>
                </a:solidFill>
                <a:cs typeface="+mn-cs"/>
              </a:rPr>
              <a:t>]</a:t>
            </a:r>
            <a:r>
              <a:rPr lang="ru-RU" sz="1200" b="1" dirty="0">
                <a:solidFill>
                  <a:srgbClr val="002060"/>
                </a:solidFill>
                <a:cs typeface="+mn-cs"/>
              </a:rPr>
              <a:t>-</a:t>
            </a:r>
            <a:r>
              <a:rPr lang="en-US" sz="1200" dirty="0">
                <a:solidFill>
                  <a:srgbClr val="002060"/>
                </a:solidFill>
                <a:cs typeface="+mn-cs"/>
              </a:rPr>
              <a:t> </a:t>
            </a:r>
            <a:r>
              <a:rPr lang="ru-RU" sz="1200" dirty="0">
                <a:solidFill>
                  <a:srgbClr val="002060"/>
                </a:solidFill>
                <a:cs typeface="+mn-cs"/>
              </a:rPr>
              <a:t>позволять/разрешать</a:t>
            </a:r>
          </a:p>
          <a:p>
            <a:pPr fontAlgn="auto">
              <a:spcBef>
                <a:spcPts val="0"/>
              </a:spcBef>
              <a:spcAft>
                <a:spcPts val="0"/>
              </a:spcAft>
              <a:defRPr/>
            </a:pPr>
            <a:r>
              <a:rPr lang="en-US" sz="1200" b="1" dirty="0">
                <a:solidFill>
                  <a:srgbClr val="002060"/>
                </a:solidFill>
                <a:cs typeface="+mn-cs"/>
              </a:rPr>
              <a:t>to take care</a:t>
            </a:r>
            <a:r>
              <a:rPr lang="ru-RU" sz="1200" b="1" dirty="0">
                <a:solidFill>
                  <a:srgbClr val="002060"/>
                </a:solidFill>
                <a:cs typeface="+mn-cs"/>
              </a:rPr>
              <a:t>-</a:t>
            </a:r>
            <a:r>
              <a:rPr lang="en-US" sz="1200" dirty="0">
                <a:solidFill>
                  <a:srgbClr val="002060"/>
                </a:solidFill>
                <a:cs typeface="+mn-cs"/>
              </a:rPr>
              <a:t> </a:t>
            </a:r>
            <a:r>
              <a:rPr lang="ru-RU" sz="1200" dirty="0">
                <a:solidFill>
                  <a:srgbClr val="002060"/>
                </a:solidFill>
                <a:cs typeface="+mn-cs"/>
              </a:rPr>
              <a:t>заботиться</a:t>
            </a:r>
          </a:p>
          <a:p>
            <a:pPr fontAlgn="auto">
              <a:spcBef>
                <a:spcPts val="0"/>
              </a:spcBef>
              <a:spcAft>
                <a:spcPts val="0"/>
              </a:spcAft>
              <a:defRPr/>
            </a:pPr>
            <a:r>
              <a:rPr lang="en-US" sz="1200" b="1" dirty="0">
                <a:solidFill>
                  <a:srgbClr val="002060"/>
                </a:solidFill>
                <a:cs typeface="+mn-cs"/>
              </a:rPr>
              <a:t>to be depressed</a:t>
            </a:r>
            <a:r>
              <a:rPr lang="ru-RU" sz="1200" dirty="0">
                <a:solidFill>
                  <a:srgbClr val="002060"/>
                </a:solidFill>
                <a:cs typeface="+mn-cs"/>
              </a:rPr>
              <a:t>-</a:t>
            </a:r>
            <a:r>
              <a:rPr lang="en-US" sz="1200" dirty="0">
                <a:solidFill>
                  <a:srgbClr val="002060"/>
                </a:solidFill>
                <a:cs typeface="+mn-cs"/>
              </a:rPr>
              <a:t> </a:t>
            </a:r>
            <a:r>
              <a:rPr lang="ru-RU" sz="1200" dirty="0">
                <a:solidFill>
                  <a:srgbClr val="002060"/>
                </a:solidFill>
                <a:cs typeface="+mn-cs"/>
              </a:rPr>
              <a:t>быть подавленным, унылым</a:t>
            </a:r>
          </a:p>
          <a:p>
            <a:pPr fontAlgn="auto">
              <a:spcBef>
                <a:spcPts val="0"/>
              </a:spcBef>
              <a:spcAft>
                <a:spcPts val="0"/>
              </a:spcAft>
              <a:defRPr/>
            </a:pPr>
            <a:r>
              <a:rPr lang="en-US" sz="1200" b="1" dirty="0">
                <a:solidFill>
                  <a:srgbClr val="002060"/>
                </a:solidFill>
                <a:cs typeface="+mn-cs"/>
              </a:rPr>
              <a:t>to be fed up</a:t>
            </a:r>
            <a:r>
              <a:rPr lang="en-US" sz="1200" dirty="0">
                <a:solidFill>
                  <a:srgbClr val="002060"/>
                </a:solidFill>
                <a:cs typeface="+mn-cs"/>
              </a:rPr>
              <a:t>- </a:t>
            </a:r>
            <a:r>
              <a:rPr lang="ru-RU" sz="1200" dirty="0">
                <a:solidFill>
                  <a:srgbClr val="002060"/>
                </a:solidFill>
                <a:cs typeface="+mn-cs"/>
              </a:rPr>
              <a:t>быть</a:t>
            </a:r>
            <a:r>
              <a:rPr lang="en-US" sz="1200" dirty="0">
                <a:solidFill>
                  <a:srgbClr val="002060"/>
                </a:solidFill>
                <a:cs typeface="+mn-cs"/>
              </a:rPr>
              <a:t> </a:t>
            </a:r>
            <a:r>
              <a:rPr lang="ru-RU" sz="1200" dirty="0">
                <a:solidFill>
                  <a:srgbClr val="002060"/>
                </a:solidFill>
                <a:cs typeface="+mn-cs"/>
              </a:rPr>
              <a:t>сытым</a:t>
            </a:r>
            <a:r>
              <a:rPr lang="en-US" sz="1200" dirty="0">
                <a:solidFill>
                  <a:srgbClr val="002060"/>
                </a:solidFill>
                <a:cs typeface="+mn-cs"/>
              </a:rPr>
              <a:t> </a:t>
            </a:r>
            <a:r>
              <a:rPr lang="ru-RU" sz="1200" dirty="0">
                <a:solidFill>
                  <a:srgbClr val="002060"/>
                </a:solidFill>
                <a:cs typeface="+mn-cs"/>
              </a:rPr>
              <a:t>по</a:t>
            </a:r>
            <a:r>
              <a:rPr lang="en-US" sz="1200" dirty="0">
                <a:solidFill>
                  <a:srgbClr val="002060"/>
                </a:solidFill>
                <a:cs typeface="+mn-cs"/>
              </a:rPr>
              <a:t> </a:t>
            </a:r>
            <a:r>
              <a:rPr lang="ru-RU" sz="1200" dirty="0">
                <a:solidFill>
                  <a:srgbClr val="002060"/>
                </a:solidFill>
                <a:cs typeface="+mn-cs"/>
              </a:rPr>
              <a:t>горло</a:t>
            </a:r>
          </a:p>
          <a:p>
            <a:pPr eaLnBrk="0" fontAlgn="auto" hangingPunct="0">
              <a:spcBef>
                <a:spcPts val="0"/>
              </a:spcBef>
              <a:spcAft>
                <a:spcPts val="0"/>
              </a:spcAft>
              <a:defRPr/>
            </a:pPr>
            <a:endParaRPr lang="ru-RU" sz="2000" dirty="0">
              <a:cs typeface="+mn-cs"/>
            </a:endParaRPr>
          </a:p>
        </p:txBody>
      </p:sp>
      <p:sp>
        <p:nvSpPr>
          <p:cNvPr id="7" name="Прямоугольник 6"/>
          <p:cNvSpPr/>
          <p:nvPr/>
        </p:nvSpPr>
        <p:spPr>
          <a:xfrm>
            <a:off x="251520" y="4509120"/>
            <a:ext cx="3888432" cy="1815882"/>
          </a:xfrm>
          <a:prstGeom prst="rect">
            <a:avLst/>
          </a:prstGeom>
          <a:solidFill>
            <a:schemeClr val="bg2"/>
          </a:solidFill>
          <a:ln>
            <a:noFill/>
          </a:ln>
          <a:scene3d>
            <a:camera prst="orthographicFront"/>
            <a:lightRig rig="threePt" dir="t"/>
          </a:scene3d>
          <a:sp3d>
            <a:bevelT/>
          </a:sp3d>
        </p:spPr>
        <p:txBody>
          <a:bodyPr>
            <a:spAutoFit/>
          </a:bodyPr>
          <a:lstStyle/>
          <a:p>
            <a:pPr fontAlgn="auto">
              <a:spcBef>
                <a:spcPts val="0"/>
              </a:spcBef>
              <a:spcAft>
                <a:spcPts val="0"/>
              </a:spcAft>
              <a:defRPr/>
            </a:pPr>
            <a:r>
              <a:rPr lang="en-US" sz="1400" i="1" dirty="0">
                <a:ln w="15875" cmpd="sng">
                  <a:solidFill>
                    <a:schemeClr val="accent2">
                      <a:lumMod val="50000"/>
                    </a:schemeClr>
                  </a:solidFill>
                  <a:prstDash val="solid"/>
                </a:ln>
                <a:latin typeface="Times New Roman" pitchFamily="18" charset="0"/>
                <a:cs typeface="Times New Roman" pitchFamily="18" charset="0"/>
              </a:rPr>
              <a:t>tongue [t</a:t>
            </a:r>
            <a:r>
              <a:rPr lang="el-GR" sz="1400" i="1" dirty="0">
                <a:ln w="15875" cmpd="sng">
                  <a:solidFill>
                    <a:schemeClr val="accent2">
                      <a:lumMod val="50000"/>
                    </a:schemeClr>
                  </a:solidFill>
                  <a:prstDash val="solid"/>
                </a:ln>
                <a:latin typeface="Times New Roman" pitchFamily="18" charset="0"/>
                <a:cs typeface="Times New Roman" pitchFamily="18" charset="0"/>
              </a:rPr>
              <a:t>Λ</a:t>
            </a:r>
            <a:r>
              <a:rPr lang="en-US" sz="1400" i="1" dirty="0">
                <a:ln w="15875" cmpd="sng">
                  <a:solidFill>
                    <a:schemeClr val="accent2">
                      <a:lumMod val="50000"/>
                    </a:schemeClr>
                  </a:solidFill>
                  <a:prstDash val="solid"/>
                </a:ln>
                <a:latin typeface="Times New Roman" pitchFamily="18" charset="0"/>
                <a:cs typeface="Times New Roman" pitchFamily="18" charset="0"/>
              </a:rPr>
              <a:t>ŋ]-</a:t>
            </a:r>
            <a:r>
              <a:rPr lang="ru-RU" sz="1400" i="1" dirty="0">
                <a:ln w="15875" cmpd="sng">
                  <a:solidFill>
                    <a:schemeClr val="accent2">
                      <a:lumMod val="50000"/>
                    </a:schemeClr>
                  </a:solidFill>
                  <a:prstDash val="solid"/>
                </a:ln>
                <a:latin typeface="Times New Roman" pitchFamily="18" charset="0"/>
                <a:cs typeface="Times New Roman" pitchFamily="18" charset="0"/>
              </a:rPr>
              <a:t>язык</a:t>
            </a:r>
          </a:p>
          <a:p>
            <a:pPr fontAlgn="auto">
              <a:spcBef>
                <a:spcPts val="0"/>
              </a:spcBef>
              <a:spcAft>
                <a:spcPts val="0"/>
              </a:spcAft>
              <a:defRPr/>
            </a:pPr>
            <a:r>
              <a:rPr lang="en-US" sz="1400" i="1" dirty="0">
                <a:ln w="15875" cmpd="sng">
                  <a:solidFill>
                    <a:schemeClr val="accent2">
                      <a:lumMod val="50000"/>
                    </a:schemeClr>
                  </a:solidFill>
                  <a:prstDash val="solid"/>
                </a:ln>
                <a:latin typeface="Times New Roman" pitchFamily="18" charset="0"/>
                <a:cs typeface="Times New Roman" pitchFamily="18" charset="0"/>
              </a:rPr>
              <a:t>proportion[</a:t>
            </a:r>
            <a:r>
              <a:rPr lang="en-US" sz="1400" i="1" dirty="0" err="1">
                <a:ln w="15875" cmpd="sng">
                  <a:solidFill>
                    <a:schemeClr val="accent2">
                      <a:lumMod val="50000"/>
                    </a:schemeClr>
                  </a:solidFill>
                  <a:prstDash val="solid"/>
                </a:ln>
                <a:latin typeface="Times New Roman" pitchFamily="18" charset="0"/>
                <a:cs typeface="Times New Roman" pitchFamily="18" charset="0"/>
              </a:rPr>
              <a:t>prə΄po</a:t>
            </a:r>
            <a:r>
              <a:rPr lang="en-US" sz="1400" i="1" dirty="0">
                <a:ln w="15875" cmpd="sng">
                  <a:solidFill>
                    <a:schemeClr val="accent2">
                      <a:lumMod val="50000"/>
                    </a:schemeClr>
                  </a:solidFill>
                  <a:prstDash val="solid"/>
                </a:ln>
                <a:latin typeface="Times New Roman" pitchFamily="18" charset="0"/>
                <a:cs typeface="Times New Roman" pitchFamily="18" charset="0"/>
              </a:rPr>
              <a:t>: ∫</a:t>
            </a:r>
            <a:r>
              <a:rPr lang="en-US" sz="1400" i="1" dirty="0" err="1">
                <a:ln w="15875" cmpd="sng">
                  <a:solidFill>
                    <a:schemeClr val="accent2">
                      <a:lumMod val="50000"/>
                    </a:schemeClr>
                  </a:solidFill>
                  <a:prstDash val="solid"/>
                </a:ln>
                <a:latin typeface="Times New Roman" pitchFamily="18" charset="0"/>
                <a:cs typeface="Times New Roman" pitchFamily="18" charset="0"/>
              </a:rPr>
              <a:t>ən</a:t>
            </a:r>
            <a:r>
              <a:rPr lang="en-US" sz="1400" i="1" dirty="0">
                <a:ln w="15875" cmpd="sng">
                  <a:solidFill>
                    <a:schemeClr val="accent2">
                      <a:lumMod val="50000"/>
                    </a:schemeClr>
                  </a:solidFill>
                  <a:prstDash val="solid"/>
                </a:ln>
                <a:latin typeface="Times New Roman" pitchFamily="18" charset="0"/>
                <a:cs typeface="Times New Roman" pitchFamily="18" charset="0"/>
              </a:rPr>
              <a:t>]-</a:t>
            </a:r>
            <a:r>
              <a:rPr lang="ru-RU" sz="1400" i="1" dirty="0">
                <a:ln w="15875" cmpd="sng">
                  <a:solidFill>
                    <a:schemeClr val="accent2">
                      <a:lumMod val="50000"/>
                    </a:schemeClr>
                  </a:solidFill>
                  <a:prstDash val="solid"/>
                </a:ln>
                <a:latin typeface="Times New Roman" pitchFamily="18" charset="0"/>
                <a:cs typeface="Times New Roman" pitchFamily="18" charset="0"/>
              </a:rPr>
              <a:t>доля</a:t>
            </a:r>
            <a:r>
              <a:rPr lang="en-US" sz="1400" i="1" dirty="0">
                <a:ln w="15875" cmpd="sng">
                  <a:solidFill>
                    <a:schemeClr val="accent2">
                      <a:lumMod val="50000"/>
                    </a:schemeClr>
                  </a:solidFill>
                  <a:prstDash val="solid"/>
                </a:ln>
                <a:latin typeface="Times New Roman" pitchFamily="18" charset="0"/>
                <a:cs typeface="Times New Roman" pitchFamily="18" charset="0"/>
              </a:rPr>
              <a:t>, </a:t>
            </a:r>
            <a:r>
              <a:rPr lang="ru-RU" sz="1400" i="1" dirty="0">
                <a:ln w="15875" cmpd="sng">
                  <a:solidFill>
                    <a:schemeClr val="accent2">
                      <a:lumMod val="50000"/>
                    </a:schemeClr>
                  </a:solidFill>
                  <a:prstDash val="solid"/>
                </a:ln>
                <a:latin typeface="Times New Roman" pitchFamily="18" charset="0"/>
                <a:cs typeface="Times New Roman" pitchFamily="18" charset="0"/>
              </a:rPr>
              <a:t>часть</a:t>
            </a:r>
          </a:p>
          <a:p>
            <a:pPr fontAlgn="auto">
              <a:spcBef>
                <a:spcPts val="0"/>
              </a:spcBef>
              <a:spcAft>
                <a:spcPts val="0"/>
              </a:spcAft>
              <a:defRPr/>
            </a:pPr>
            <a:r>
              <a:rPr lang="en-US" sz="1400" i="1" dirty="0">
                <a:ln w="15875" cmpd="sng">
                  <a:solidFill>
                    <a:schemeClr val="accent2">
                      <a:lumMod val="50000"/>
                    </a:schemeClr>
                  </a:solidFill>
                  <a:prstDash val="solid"/>
                </a:ln>
                <a:latin typeface="Times New Roman" pitchFamily="18" charset="0"/>
                <a:cs typeface="Times New Roman" pitchFamily="18" charset="0"/>
              </a:rPr>
              <a:t>foreigner[΄</a:t>
            </a:r>
            <a:r>
              <a:rPr lang="en-US" sz="1400" i="1" dirty="0" err="1">
                <a:ln w="15875" cmpd="sng">
                  <a:solidFill>
                    <a:schemeClr val="accent2">
                      <a:lumMod val="50000"/>
                    </a:schemeClr>
                  </a:solidFill>
                  <a:prstDash val="solid"/>
                </a:ln>
                <a:latin typeface="Times New Roman" pitchFamily="18" charset="0"/>
                <a:cs typeface="Times New Roman" pitchFamily="18" charset="0"/>
              </a:rPr>
              <a:t>forinə</a:t>
            </a:r>
            <a:r>
              <a:rPr lang="en-US" sz="1400" i="1" dirty="0">
                <a:ln w="15875" cmpd="sng">
                  <a:solidFill>
                    <a:schemeClr val="accent2">
                      <a:lumMod val="50000"/>
                    </a:schemeClr>
                  </a:solidFill>
                  <a:prstDash val="solid"/>
                </a:ln>
                <a:latin typeface="Times New Roman" pitchFamily="18" charset="0"/>
                <a:cs typeface="Times New Roman" pitchFamily="18" charset="0"/>
              </a:rPr>
              <a:t>]-</a:t>
            </a:r>
            <a:r>
              <a:rPr lang="ru-RU" sz="1400" i="1" dirty="0">
                <a:ln w="15875" cmpd="sng">
                  <a:solidFill>
                    <a:schemeClr val="accent2">
                      <a:lumMod val="50000"/>
                    </a:schemeClr>
                  </a:solidFill>
                  <a:prstDash val="solid"/>
                </a:ln>
                <a:latin typeface="Times New Roman" pitchFamily="18" charset="0"/>
                <a:cs typeface="Times New Roman" pitchFamily="18" charset="0"/>
              </a:rPr>
              <a:t>иностранец</a:t>
            </a:r>
          </a:p>
          <a:p>
            <a:pPr fontAlgn="auto">
              <a:spcBef>
                <a:spcPts val="0"/>
              </a:spcBef>
              <a:spcAft>
                <a:spcPts val="0"/>
              </a:spcAft>
              <a:defRPr/>
            </a:pPr>
            <a:r>
              <a:rPr lang="en-US" sz="1400" i="1" dirty="0">
                <a:ln w="15875" cmpd="sng">
                  <a:solidFill>
                    <a:schemeClr val="accent2">
                      <a:lumMod val="50000"/>
                    </a:schemeClr>
                  </a:solidFill>
                  <a:prstDash val="solid"/>
                </a:ln>
                <a:latin typeface="Times New Roman" pitchFamily="18" charset="0"/>
                <a:cs typeface="Times New Roman" pitchFamily="18" charset="0"/>
              </a:rPr>
              <a:t>global[΄</a:t>
            </a:r>
            <a:r>
              <a:rPr lang="en-US" sz="1400" i="1" dirty="0" err="1">
                <a:ln w="15875" cmpd="sng">
                  <a:solidFill>
                    <a:schemeClr val="accent2">
                      <a:lumMod val="50000"/>
                    </a:schemeClr>
                  </a:solidFill>
                  <a:prstDash val="solid"/>
                </a:ln>
                <a:latin typeface="Times New Roman" pitchFamily="18" charset="0"/>
                <a:cs typeface="Times New Roman" pitchFamily="18" charset="0"/>
              </a:rPr>
              <a:t>gluəbəl</a:t>
            </a:r>
            <a:r>
              <a:rPr lang="en-US" sz="1400" i="1" dirty="0">
                <a:ln w="15875" cmpd="sng">
                  <a:solidFill>
                    <a:schemeClr val="accent2">
                      <a:lumMod val="50000"/>
                    </a:schemeClr>
                  </a:solidFill>
                  <a:prstDash val="solid"/>
                </a:ln>
                <a:latin typeface="Times New Roman" pitchFamily="18" charset="0"/>
                <a:cs typeface="Times New Roman" pitchFamily="18" charset="0"/>
              </a:rPr>
              <a:t>]-</a:t>
            </a:r>
            <a:r>
              <a:rPr lang="ru-RU" sz="1400" i="1" dirty="0">
                <a:ln w="15875" cmpd="sng">
                  <a:solidFill>
                    <a:schemeClr val="accent2">
                      <a:lumMod val="50000"/>
                    </a:schemeClr>
                  </a:solidFill>
                  <a:prstDash val="solid"/>
                </a:ln>
                <a:latin typeface="Times New Roman" pitchFamily="18" charset="0"/>
                <a:cs typeface="Times New Roman" pitchFamily="18" charset="0"/>
              </a:rPr>
              <a:t>общий</a:t>
            </a:r>
            <a:r>
              <a:rPr lang="en-US" sz="1400" i="1" dirty="0">
                <a:ln w="15875" cmpd="sng">
                  <a:solidFill>
                    <a:schemeClr val="accent2">
                      <a:lumMod val="50000"/>
                    </a:schemeClr>
                  </a:solidFill>
                  <a:prstDash val="solid"/>
                </a:ln>
                <a:latin typeface="Times New Roman" pitchFamily="18" charset="0"/>
                <a:cs typeface="Times New Roman" pitchFamily="18" charset="0"/>
              </a:rPr>
              <a:t>, </a:t>
            </a:r>
            <a:r>
              <a:rPr lang="ru-RU" sz="1400" i="1" dirty="0">
                <a:ln w="15875" cmpd="sng">
                  <a:solidFill>
                    <a:schemeClr val="accent2">
                      <a:lumMod val="50000"/>
                    </a:schemeClr>
                  </a:solidFill>
                  <a:prstDash val="solid"/>
                </a:ln>
                <a:latin typeface="Times New Roman" pitchFamily="18" charset="0"/>
                <a:cs typeface="Times New Roman" pitchFamily="18" charset="0"/>
              </a:rPr>
              <a:t>глобальный</a:t>
            </a:r>
          </a:p>
          <a:p>
            <a:pPr fontAlgn="auto">
              <a:spcBef>
                <a:spcPts val="0"/>
              </a:spcBef>
              <a:spcAft>
                <a:spcPts val="0"/>
              </a:spcAft>
              <a:defRPr/>
            </a:pPr>
            <a:r>
              <a:rPr lang="en-US" sz="1400" i="1" dirty="0">
                <a:ln w="15875" cmpd="sng">
                  <a:solidFill>
                    <a:schemeClr val="accent2">
                      <a:lumMod val="50000"/>
                    </a:schemeClr>
                  </a:solidFill>
                  <a:prstDash val="solid"/>
                </a:ln>
                <a:latin typeface="Times New Roman" pitchFamily="18" charset="0"/>
                <a:cs typeface="Times New Roman" pitchFamily="18" charset="0"/>
              </a:rPr>
              <a:t>to spread[</a:t>
            </a:r>
            <a:r>
              <a:rPr lang="en-US" sz="1400" i="1" dirty="0" err="1">
                <a:ln w="15875" cmpd="sng">
                  <a:solidFill>
                    <a:schemeClr val="accent2">
                      <a:lumMod val="50000"/>
                    </a:schemeClr>
                  </a:solidFill>
                  <a:prstDash val="solid"/>
                </a:ln>
                <a:latin typeface="Times New Roman" pitchFamily="18" charset="0"/>
                <a:cs typeface="Times New Roman" pitchFamily="18" charset="0"/>
              </a:rPr>
              <a:t>spred</a:t>
            </a:r>
            <a:r>
              <a:rPr lang="en-US" sz="1400" i="1" dirty="0">
                <a:ln w="15875" cmpd="sng">
                  <a:solidFill>
                    <a:schemeClr val="accent2">
                      <a:lumMod val="50000"/>
                    </a:schemeClr>
                  </a:solidFill>
                  <a:prstDash val="solid"/>
                </a:ln>
                <a:latin typeface="Times New Roman" pitchFamily="18" charset="0"/>
                <a:cs typeface="Times New Roman" pitchFamily="18" charset="0"/>
              </a:rPr>
              <a:t>]-</a:t>
            </a:r>
            <a:r>
              <a:rPr lang="ru-RU" sz="1400" i="1" dirty="0">
                <a:ln w="15875" cmpd="sng">
                  <a:solidFill>
                    <a:schemeClr val="accent2">
                      <a:lumMod val="50000"/>
                    </a:schemeClr>
                  </a:solidFill>
                  <a:prstDash val="solid"/>
                </a:ln>
                <a:latin typeface="Times New Roman" pitchFamily="18" charset="0"/>
                <a:cs typeface="Times New Roman" pitchFamily="18" charset="0"/>
              </a:rPr>
              <a:t>распространяться</a:t>
            </a:r>
          </a:p>
          <a:p>
            <a:pPr fontAlgn="auto">
              <a:spcBef>
                <a:spcPts val="0"/>
              </a:spcBef>
              <a:spcAft>
                <a:spcPts val="0"/>
              </a:spcAft>
              <a:defRPr/>
            </a:pPr>
            <a:r>
              <a:rPr lang="en-US" sz="1400" i="1" dirty="0">
                <a:ln w="15875" cmpd="sng">
                  <a:solidFill>
                    <a:schemeClr val="accent2">
                      <a:lumMod val="50000"/>
                    </a:schemeClr>
                  </a:solidFill>
                  <a:prstDash val="solid"/>
                </a:ln>
                <a:latin typeface="Times New Roman" pitchFamily="18" charset="0"/>
                <a:cs typeface="Times New Roman" pitchFamily="18" charset="0"/>
              </a:rPr>
              <a:t>mother tongue-</a:t>
            </a:r>
            <a:r>
              <a:rPr lang="ru-RU" sz="1400" i="1" dirty="0">
                <a:ln w="15875" cmpd="sng">
                  <a:solidFill>
                    <a:schemeClr val="accent2">
                      <a:lumMod val="50000"/>
                    </a:schemeClr>
                  </a:solidFill>
                  <a:prstDash val="solid"/>
                </a:ln>
                <a:latin typeface="Times New Roman" pitchFamily="18" charset="0"/>
                <a:cs typeface="Times New Roman" pitchFamily="18" charset="0"/>
              </a:rPr>
              <a:t>родной язык</a:t>
            </a:r>
          </a:p>
          <a:p>
            <a:pPr fontAlgn="auto">
              <a:spcBef>
                <a:spcPts val="0"/>
              </a:spcBef>
              <a:spcAft>
                <a:spcPts val="0"/>
              </a:spcAft>
              <a:defRPr/>
            </a:pPr>
            <a:r>
              <a:rPr lang="en-US" sz="1400" i="1" dirty="0">
                <a:ln w="15875" cmpd="sng">
                  <a:solidFill>
                    <a:schemeClr val="accent2">
                      <a:lumMod val="50000"/>
                    </a:schemeClr>
                  </a:solidFill>
                  <a:prstDash val="solid"/>
                </a:ln>
                <a:latin typeface="Times New Roman" pitchFamily="18" charset="0"/>
                <a:cs typeface="Times New Roman" pitchFamily="18" charset="0"/>
              </a:rPr>
              <a:t>to recognize[΄</a:t>
            </a:r>
            <a:r>
              <a:rPr lang="en-US" sz="1400" i="1" dirty="0" err="1">
                <a:ln w="15875" cmpd="sng">
                  <a:solidFill>
                    <a:schemeClr val="accent2">
                      <a:lumMod val="50000"/>
                    </a:schemeClr>
                  </a:solidFill>
                  <a:prstDash val="solid"/>
                </a:ln>
                <a:latin typeface="Times New Roman" pitchFamily="18" charset="0"/>
                <a:cs typeface="Times New Roman" pitchFamily="18" charset="0"/>
              </a:rPr>
              <a:t>rekəgnaiz</a:t>
            </a:r>
            <a:r>
              <a:rPr lang="en-US" sz="1400" i="1" dirty="0">
                <a:ln w="15875" cmpd="sng">
                  <a:solidFill>
                    <a:schemeClr val="accent2">
                      <a:lumMod val="50000"/>
                    </a:schemeClr>
                  </a:solidFill>
                  <a:prstDash val="solid"/>
                </a:ln>
                <a:latin typeface="Times New Roman" pitchFamily="18" charset="0"/>
                <a:cs typeface="Times New Roman" pitchFamily="18" charset="0"/>
              </a:rPr>
              <a:t>]-</a:t>
            </a:r>
            <a:r>
              <a:rPr lang="ru-RU" sz="1400" i="1" dirty="0">
                <a:ln w="15875" cmpd="sng">
                  <a:solidFill>
                    <a:schemeClr val="accent2">
                      <a:lumMod val="50000"/>
                    </a:schemeClr>
                  </a:solidFill>
                  <a:prstDash val="solid"/>
                </a:ln>
                <a:latin typeface="Times New Roman" pitchFamily="18" charset="0"/>
                <a:cs typeface="Times New Roman" pitchFamily="18" charset="0"/>
              </a:rPr>
              <a:t>признавать</a:t>
            </a:r>
          </a:p>
          <a:p>
            <a:pPr fontAlgn="auto">
              <a:spcBef>
                <a:spcPts val="0"/>
              </a:spcBef>
              <a:spcAft>
                <a:spcPts val="0"/>
              </a:spcAft>
              <a:defRPr/>
            </a:pPr>
            <a:r>
              <a:rPr lang="en-US" sz="1400" i="1" dirty="0">
                <a:ln w="15875" cmpd="sng">
                  <a:solidFill>
                    <a:schemeClr val="accent2">
                      <a:lumMod val="50000"/>
                    </a:schemeClr>
                  </a:solidFill>
                  <a:prstDash val="solid"/>
                </a:ln>
                <a:latin typeface="Times New Roman" pitchFamily="18" charset="0"/>
                <a:cs typeface="Times New Roman" pitchFamily="18" charset="0"/>
              </a:rPr>
              <a:t>community[</a:t>
            </a:r>
            <a:r>
              <a:rPr lang="en-US" sz="1400" i="1" dirty="0" err="1">
                <a:ln w="15875" cmpd="sng">
                  <a:solidFill>
                    <a:schemeClr val="accent2">
                      <a:lumMod val="50000"/>
                    </a:schemeClr>
                  </a:solidFill>
                  <a:prstDash val="solid"/>
                </a:ln>
                <a:latin typeface="Times New Roman" pitchFamily="18" charset="0"/>
                <a:cs typeface="Times New Roman" pitchFamily="18" charset="0"/>
              </a:rPr>
              <a:t>kə΄mju:nəti</a:t>
            </a:r>
            <a:r>
              <a:rPr lang="en-US" sz="1400" i="1" dirty="0">
                <a:ln w="15875" cmpd="sng">
                  <a:solidFill>
                    <a:schemeClr val="accent2">
                      <a:lumMod val="50000"/>
                    </a:schemeClr>
                  </a:solidFill>
                  <a:prstDash val="solid"/>
                </a:ln>
                <a:latin typeface="Times New Roman" pitchFamily="18" charset="0"/>
                <a:cs typeface="Times New Roman" pitchFamily="18" charset="0"/>
              </a:rPr>
              <a:t>]-</a:t>
            </a:r>
            <a:r>
              <a:rPr lang="ru-RU" sz="1400" i="1" dirty="0">
                <a:ln w="15875" cmpd="sng">
                  <a:solidFill>
                    <a:schemeClr val="accent2">
                      <a:lumMod val="50000"/>
                    </a:schemeClr>
                  </a:solidFill>
                  <a:prstDash val="solid"/>
                </a:ln>
                <a:latin typeface="Times New Roman" pitchFamily="18" charset="0"/>
                <a:cs typeface="Times New Roman" pitchFamily="18" charset="0"/>
              </a:rPr>
              <a:t>сообщество</a:t>
            </a:r>
            <a:endParaRPr lang="ru-RU" sz="1400" i="1" dirty="0">
              <a:latin typeface="Times New Roman" pitchFamily="18" charset="0"/>
              <a:cs typeface="Times New Roman" pitchFamily="18" charset="0"/>
            </a:endParaRPr>
          </a:p>
        </p:txBody>
      </p:sp>
      <p:pic>
        <p:nvPicPr>
          <p:cNvPr id="8" name="Picture 7" descr="E:\мое\мои фото\DSC09625.JPG"/>
          <p:cNvPicPr>
            <a:picLocks noChangeAspect="1" noChangeArrowheads="1"/>
          </p:cNvPicPr>
          <p:nvPr/>
        </p:nvPicPr>
        <p:blipFill>
          <a:blip r:embed="rId2" cstate="print">
            <a:lum bright="10000" contrast="10000"/>
          </a:blip>
          <a:srcRect/>
          <a:stretch>
            <a:fillRect/>
          </a:stretch>
        </p:blipFill>
        <p:spPr bwMode="auto">
          <a:xfrm>
            <a:off x="250825" y="1557338"/>
            <a:ext cx="2809007" cy="1939847"/>
          </a:xfrm>
          <a:prstGeom prst="rect">
            <a:avLst/>
          </a:prstGeom>
          <a:ln>
            <a:noFill/>
          </a:ln>
          <a:effectLst>
            <a:outerShdw blurRad="292100" dist="139700" dir="2700000" algn="tl" rotWithShape="0">
              <a:srgbClr val="333333">
                <a:alpha val="65000"/>
              </a:srgbClr>
            </a:outerShdw>
          </a:effectLst>
        </p:spPr>
      </p:pic>
      <p:pic>
        <p:nvPicPr>
          <p:cNvPr id="9" name="Picture 1" descr="C:\Documents and Settings\ГАЛЮСИК\Рабочий стол\класс\Новая папка (2)\106_0856.JPG"/>
          <p:cNvPicPr>
            <a:picLocks noChangeAspect="1" noChangeArrowheads="1"/>
          </p:cNvPicPr>
          <p:nvPr/>
        </p:nvPicPr>
        <p:blipFill>
          <a:blip r:embed="rId3" cstate="print">
            <a:lum bright="20000" contrast="10000"/>
          </a:blip>
          <a:srcRect/>
          <a:stretch>
            <a:fillRect/>
          </a:stretch>
        </p:blipFill>
        <p:spPr bwMode="auto">
          <a:xfrm>
            <a:off x="5940152" y="4466698"/>
            <a:ext cx="2710136" cy="21690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964488" cy="144655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Обучение диалогической и монологической речи</a:t>
            </a:r>
          </a:p>
        </p:txBody>
      </p:sp>
      <p:sp>
        <p:nvSpPr>
          <p:cNvPr id="4" name="Прямоугольник 3"/>
          <p:cNvSpPr/>
          <p:nvPr/>
        </p:nvSpPr>
        <p:spPr>
          <a:xfrm>
            <a:off x="179512" y="2132856"/>
            <a:ext cx="1656184" cy="3407087"/>
          </a:xfrm>
          <a:prstGeom prst="rect">
            <a:avLst/>
          </a:prstGeom>
          <a:solidFill>
            <a:schemeClr val="accent3">
              <a:lumMod val="20000"/>
              <a:lumOff val="80000"/>
            </a:schemeClr>
          </a:solidFill>
          <a:ln>
            <a:noFill/>
          </a:ln>
          <a:scene3d>
            <a:camera prst="orthographicFront"/>
            <a:lightRig rig="threePt" dir="t"/>
          </a:scene3d>
          <a:sp3d>
            <a:bevelT/>
          </a:sp3d>
        </p:spPr>
        <p:txBody>
          <a:bodyPr>
            <a:spAutoFit/>
          </a:bodyPr>
          <a:lstStyle/>
          <a:p>
            <a:pPr marL="342900" indent="-342900" fontAlgn="auto">
              <a:lnSpc>
                <a:spcPct val="90000"/>
              </a:lnSpc>
              <a:spcBef>
                <a:spcPct val="20000"/>
              </a:spcBef>
              <a:spcAft>
                <a:spcPts val="0"/>
              </a:spcAft>
              <a:buClr>
                <a:schemeClr val="hlink"/>
              </a:buClr>
              <a:buFont typeface="Wingdings" pitchFamily="2" charset="2"/>
              <a:buNone/>
              <a:defRPr/>
            </a:pPr>
            <a:r>
              <a:rPr lang="en-US" sz="1400" dirty="0">
                <a:latin typeface="+mn-lt"/>
                <a:cs typeface="+mn-cs"/>
              </a:rPr>
              <a:t>I would like to be… - </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scientist </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doctor </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cook</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teacher</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football-player</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sailor</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an artist</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banker</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politician</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musician</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an architect</a:t>
            </a:r>
          </a:p>
          <a:p>
            <a:pPr marL="342900" indent="-342900" fontAlgn="auto">
              <a:lnSpc>
                <a:spcPct val="90000"/>
              </a:lnSpc>
              <a:spcBef>
                <a:spcPct val="20000"/>
              </a:spcBef>
              <a:spcAft>
                <a:spcPts val="0"/>
              </a:spcAft>
              <a:buClr>
                <a:schemeClr val="hlink"/>
              </a:buClr>
              <a:buFont typeface="Wingdings" pitchFamily="2" charset="2"/>
              <a:buNone/>
              <a:defRPr/>
            </a:pPr>
            <a:r>
              <a:rPr lang="en-US" sz="1400" b="1" dirty="0">
                <a:latin typeface="+mn-lt"/>
                <a:cs typeface="+mn-cs"/>
              </a:rPr>
              <a:t>a nurse</a:t>
            </a:r>
          </a:p>
          <a:p>
            <a:pPr fontAlgn="auto">
              <a:spcBef>
                <a:spcPts val="0"/>
              </a:spcBef>
              <a:spcAft>
                <a:spcPts val="0"/>
              </a:spcAft>
              <a:buFont typeface="Wingdings" pitchFamily="2" charset="2"/>
              <a:buNone/>
              <a:defRPr/>
            </a:pPr>
            <a:r>
              <a:rPr lang="en-US" b="1" dirty="0">
                <a:solidFill>
                  <a:srgbClr val="FFFFFF"/>
                </a:solidFill>
                <a:latin typeface="+mn-lt"/>
                <a:cs typeface="+mn-cs"/>
              </a:rPr>
              <a:t>  </a:t>
            </a:r>
            <a:r>
              <a:rPr lang="ru-RU" sz="1400" b="1" dirty="0">
                <a:latin typeface="+mn-lt"/>
                <a:cs typeface="+mn-cs"/>
              </a:rPr>
              <a:t> </a:t>
            </a:r>
            <a:endParaRPr lang="en-US" sz="1400" b="1" dirty="0">
              <a:latin typeface="+mn-lt"/>
              <a:cs typeface="+mn-cs"/>
            </a:endParaRPr>
          </a:p>
        </p:txBody>
      </p:sp>
      <p:sp>
        <p:nvSpPr>
          <p:cNvPr id="5" name="TextBox 4"/>
          <p:cNvSpPr txBox="1"/>
          <p:nvPr/>
        </p:nvSpPr>
        <p:spPr>
          <a:xfrm>
            <a:off x="5715008" y="4714884"/>
            <a:ext cx="3286148" cy="1600438"/>
          </a:xfrm>
          <a:prstGeom prst="rect">
            <a:avLst/>
          </a:prstGeom>
          <a:solidFill>
            <a:schemeClr val="accent1">
              <a:lumMod val="20000"/>
              <a:lumOff val="80000"/>
            </a:schemeClr>
          </a:solidFill>
          <a:ln>
            <a:noFill/>
          </a:ln>
          <a:scene3d>
            <a:camera prst="orthographicFront"/>
            <a:lightRig rig="threePt" dir="t"/>
          </a:scene3d>
          <a:sp3d>
            <a:bevelT/>
          </a:sp3d>
        </p:spPr>
        <p:txBody>
          <a:bodyPr>
            <a:spAutoFit/>
          </a:bodyPr>
          <a:lstStyle/>
          <a:p>
            <a:pPr marL="342900" indent="-342900" fontAlgn="auto">
              <a:spcAft>
                <a:spcPts val="0"/>
              </a:spcAft>
              <a:buFont typeface="Arial" pitchFamily="34" charset="0"/>
              <a:buChar char="•"/>
              <a:defRPr/>
            </a:pPr>
            <a:r>
              <a:rPr lang="en-US" sz="1400" dirty="0">
                <a:latin typeface="+mn-lt"/>
                <a:cs typeface="Times New Roman" pitchFamily="18" charset="0"/>
              </a:rPr>
              <a:t>Name</a:t>
            </a:r>
            <a:endParaRPr lang="ru-RU" sz="1400" dirty="0">
              <a:latin typeface="+mn-lt"/>
              <a:cs typeface="+mn-cs"/>
            </a:endParaRPr>
          </a:p>
          <a:p>
            <a:pPr marL="342900" indent="-342900" eaLnBrk="0" fontAlgn="auto" hangingPunct="0">
              <a:spcAft>
                <a:spcPts val="0"/>
              </a:spcAft>
              <a:buFont typeface="Arial" pitchFamily="34" charset="0"/>
              <a:buChar char="•"/>
              <a:defRPr/>
            </a:pPr>
            <a:r>
              <a:rPr lang="en-US" sz="1400" dirty="0">
                <a:latin typeface="+mn-lt"/>
                <a:cs typeface="Times New Roman" pitchFamily="18" charset="0"/>
              </a:rPr>
              <a:t>Country of birth</a:t>
            </a:r>
            <a:endParaRPr lang="ru-RU" sz="1400" dirty="0">
              <a:latin typeface="+mn-lt"/>
              <a:cs typeface="+mn-cs"/>
            </a:endParaRPr>
          </a:p>
          <a:p>
            <a:pPr marL="342900" indent="-342900" eaLnBrk="0" fontAlgn="auto" hangingPunct="0">
              <a:spcAft>
                <a:spcPts val="0"/>
              </a:spcAft>
              <a:buFont typeface="Arial" pitchFamily="34" charset="0"/>
              <a:buChar char="•"/>
              <a:defRPr/>
            </a:pPr>
            <a:r>
              <a:rPr lang="en-US" sz="1400" dirty="0">
                <a:latin typeface="+mn-lt"/>
                <a:cs typeface="Times New Roman" pitchFamily="18" charset="0"/>
              </a:rPr>
              <a:t>The time he/she lived</a:t>
            </a:r>
            <a:endParaRPr lang="ru-RU" sz="1400" dirty="0">
              <a:latin typeface="+mn-lt"/>
              <a:cs typeface="+mn-cs"/>
            </a:endParaRPr>
          </a:p>
          <a:p>
            <a:pPr marL="342900" indent="-342900" eaLnBrk="0" fontAlgn="auto" hangingPunct="0">
              <a:spcAft>
                <a:spcPts val="0"/>
              </a:spcAft>
              <a:buFont typeface="Arial" pitchFamily="34" charset="0"/>
              <a:buChar char="•"/>
              <a:defRPr/>
            </a:pPr>
            <a:r>
              <a:rPr lang="en-US" sz="1400" dirty="0">
                <a:latin typeface="+mn-lt"/>
                <a:cs typeface="Times New Roman" pitchFamily="18" charset="0"/>
              </a:rPr>
              <a:t>Some facts from his/her life</a:t>
            </a:r>
            <a:endParaRPr lang="ru-RU" sz="1400" dirty="0">
              <a:latin typeface="+mn-lt"/>
              <a:cs typeface="+mn-cs"/>
            </a:endParaRPr>
          </a:p>
          <a:p>
            <a:pPr marL="342900" indent="-342900" eaLnBrk="0" fontAlgn="auto" hangingPunct="0">
              <a:spcAft>
                <a:spcPts val="0"/>
              </a:spcAft>
              <a:buFont typeface="Arial" pitchFamily="34" charset="0"/>
              <a:buChar char="•"/>
              <a:defRPr/>
            </a:pPr>
            <a:r>
              <a:rPr lang="en-US" sz="1400" dirty="0">
                <a:latin typeface="+mn-lt"/>
                <a:cs typeface="Times New Roman" pitchFamily="18" charset="0"/>
              </a:rPr>
              <a:t>The books he/she wrote</a:t>
            </a:r>
            <a:endParaRPr lang="ru-RU" sz="1400" dirty="0">
              <a:latin typeface="+mn-lt"/>
              <a:cs typeface="+mn-cs"/>
            </a:endParaRPr>
          </a:p>
          <a:p>
            <a:pPr marL="342900" indent="-342900" eaLnBrk="0" fontAlgn="auto" hangingPunct="0">
              <a:spcAft>
                <a:spcPts val="0"/>
              </a:spcAft>
              <a:buFont typeface="Arial" pitchFamily="34" charset="0"/>
              <a:buChar char="•"/>
              <a:defRPr/>
            </a:pPr>
            <a:r>
              <a:rPr lang="en-US" sz="1400" dirty="0">
                <a:latin typeface="+mn-lt"/>
                <a:cs typeface="Times New Roman" pitchFamily="18" charset="0"/>
              </a:rPr>
              <a:t>The most famous book by this author.</a:t>
            </a:r>
            <a:endParaRPr lang="en-US" sz="1400" dirty="0">
              <a:latin typeface="+mn-lt"/>
              <a:cs typeface="+mn-cs"/>
            </a:endParaRPr>
          </a:p>
          <a:p>
            <a:pPr fontAlgn="auto">
              <a:spcBef>
                <a:spcPts val="0"/>
              </a:spcBef>
              <a:spcAft>
                <a:spcPts val="0"/>
              </a:spcAft>
              <a:defRPr/>
            </a:pPr>
            <a:endParaRPr lang="ru-RU" sz="1400" dirty="0">
              <a:latin typeface="+mn-lt"/>
              <a:cs typeface="+mn-cs"/>
            </a:endParaRPr>
          </a:p>
        </p:txBody>
      </p:sp>
      <p:pic>
        <p:nvPicPr>
          <p:cNvPr id="6" name="Picture 2" descr="E:\мое\Новая папка (2)\106_0853.JPG"/>
          <p:cNvPicPr>
            <a:picLocks noChangeAspect="1" noChangeArrowheads="1"/>
          </p:cNvPicPr>
          <p:nvPr/>
        </p:nvPicPr>
        <p:blipFill>
          <a:blip r:embed="rId2" cstate="print">
            <a:lum bright="10000" contrast="10000"/>
          </a:blip>
          <a:srcRect/>
          <a:stretch>
            <a:fillRect/>
          </a:stretch>
        </p:blipFill>
        <p:spPr bwMode="auto">
          <a:xfrm>
            <a:off x="5724128" y="2132856"/>
            <a:ext cx="2304305" cy="1690124"/>
          </a:xfrm>
          <a:prstGeom prst="rect">
            <a:avLst/>
          </a:prstGeom>
          <a:ln>
            <a:noFill/>
          </a:ln>
          <a:effectLst>
            <a:outerShdw blurRad="292100" dist="139700" dir="2700000" algn="tl" rotWithShape="0">
              <a:srgbClr val="333333">
                <a:alpha val="65000"/>
              </a:srgbClr>
            </a:outerShdw>
          </a:effectLst>
        </p:spPr>
      </p:pic>
      <p:pic>
        <p:nvPicPr>
          <p:cNvPr id="7" name="Picture 6" descr="C:\Documents and Settings\User\Рабочий стол\Новая папка (3)\106_0891.JPG"/>
          <p:cNvPicPr>
            <a:picLocks noChangeAspect="1" noChangeArrowheads="1"/>
          </p:cNvPicPr>
          <p:nvPr/>
        </p:nvPicPr>
        <p:blipFill>
          <a:blip r:embed="rId3" cstate="print">
            <a:lum bright="20000" contrast="10000"/>
          </a:blip>
          <a:srcRect/>
          <a:stretch>
            <a:fillRect/>
          </a:stretch>
        </p:blipFill>
        <p:spPr bwMode="auto">
          <a:xfrm>
            <a:off x="2267744" y="2132856"/>
            <a:ext cx="2303785" cy="1603085"/>
          </a:xfrm>
          <a:prstGeom prst="rect">
            <a:avLst/>
          </a:prstGeom>
          <a:ln>
            <a:noFill/>
          </a:ln>
          <a:effectLst>
            <a:outerShdw blurRad="292100" dist="139700" dir="2700000" algn="tl" rotWithShape="0">
              <a:srgbClr val="333333">
                <a:alpha val="65000"/>
              </a:srgbClr>
            </a:outerShdw>
          </a:effectLst>
        </p:spPr>
      </p:pic>
      <p:pic>
        <p:nvPicPr>
          <p:cNvPr id="8" name="Picture 3" descr="C:\Documents and Settings\User\Рабочий стол\Новая папка (3)\106_0903.JPG"/>
          <p:cNvPicPr>
            <a:picLocks noChangeAspect="1" noChangeArrowheads="1"/>
          </p:cNvPicPr>
          <p:nvPr/>
        </p:nvPicPr>
        <p:blipFill>
          <a:blip r:embed="rId4" cstate="print">
            <a:lum bright="20000" contrast="10000"/>
          </a:blip>
          <a:srcRect/>
          <a:stretch>
            <a:fillRect/>
          </a:stretch>
        </p:blipFill>
        <p:spPr bwMode="auto">
          <a:xfrm>
            <a:off x="2267744" y="4509120"/>
            <a:ext cx="2583261" cy="17729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2000"/>
                            </p:stCondLst>
                            <p:childTnLst>
                              <p:par>
                                <p:cTn id="29" presetID="15"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260648"/>
            <a:ext cx="743229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Обучение </a:t>
            </a:r>
            <a:r>
              <a:rPr lang="ru-RU"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аудированию</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4" name="TextBox 3"/>
          <p:cNvSpPr txBox="1"/>
          <p:nvPr/>
        </p:nvSpPr>
        <p:spPr>
          <a:xfrm>
            <a:off x="179512" y="1196752"/>
            <a:ext cx="4320480" cy="5262979"/>
          </a:xfrm>
          <a:prstGeom prst="rect">
            <a:avLst/>
          </a:prstGeom>
          <a:solidFill>
            <a:schemeClr val="accent2">
              <a:lumMod val="20000"/>
              <a:lumOff val="80000"/>
            </a:schemeClr>
          </a:solidFill>
          <a:ln>
            <a:solidFill>
              <a:schemeClr val="tx1"/>
            </a:solidFill>
          </a:ln>
          <a:scene3d>
            <a:camera prst="orthographicFront"/>
            <a:lightRig rig="threePt" dir="t"/>
          </a:scene3d>
          <a:sp3d>
            <a:bevelT/>
          </a:sp3d>
        </p:spPr>
        <p:txBody>
          <a:bodyPr>
            <a:spAutoFit/>
          </a:bodyPr>
          <a:lstStyle/>
          <a:p>
            <a:pPr algn="just">
              <a:defRPr/>
            </a:pPr>
            <a:r>
              <a:rPr lang="en-US" sz="1200" b="1" i="1" dirty="0">
                <a:latin typeface="Arial" pitchFamily="34" charset="0"/>
                <a:ea typeface="Times New Roman" pitchFamily="18" charset="0"/>
                <a:cs typeface="+mn-cs"/>
              </a:rPr>
              <a:t>Romeo and Juliet</a:t>
            </a:r>
            <a:endParaRPr lang="ru-RU" sz="1200" dirty="0">
              <a:latin typeface="Arial" pitchFamily="34" charset="0"/>
              <a:cs typeface="+mn-cs"/>
            </a:endParaRPr>
          </a:p>
          <a:p>
            <a:pPr algn="just" eaLnBrk="0" hangingPunct="0">
              <a:defRPr/>
            </a:pPr>
            <a:r>
              <a:rPr lang="en-US" sz="1200" dirty="0">
                <a:latin typeface="Arial" pitchFamily="34" charset="0"/>
                <a:ea typeface="Times New Roman" pitchFamily="18" charset="0"/>
                <a:cs typeface="+mn-cs"/>
              </a:rPr>
              <a:t>In the town of Verona, in Italy there were two rich families, the </a:t>
            </a:r>
            <a:r>
              <a:rPr lang="en-US" sz="1200" dirty="0" err="1">
                <a:latin typeface="Arial" pitchFamily="34" charset="0"/>
                <a:ea typeface="Times New Roman" pitchFamily="18" charset="0"/>
                <a:cs typeface="+mn-cs"/>
              </a:rPr>
              <a:t>Capulets</a:t>
            </a:r>
            <a:r>
              <a:rPr lang="en-US" sz="1200" dirty="0">
                <a:latin typeface="Arial" pitchFamily="34" charset="0"/>
                <a:ea typeface="Times New Roman" pitchFamily="18" charset="0"/>
                <a:cs typeface="+mn-cs"/>
              </a:rPr>
              <a:t> and the </a:t>
            </a:r>
            <a:r>
              <a:rPr lang="en-US" sz="1200" dirty="0" err="1">
                <a:latin typeface="Arial" pitchFamily="34" charset="0"/>
                <a:ea typeface="Times New Roman" pitchFamily="18" charset="0"/>
                <a:cs typeface="+mn-cs"/>
              </a:rPr>
              <a:t>Montagues</a:t>
            </a:r>
            <a:r>
              <a:rPr lang="en-US" sz="1200" dirty="0">
                <a:latin typeface="Arial" pitchFamily="34" charset="0"/>
                <a:ea typeface="Times New Roman" pitchFamily="18" charset="0"/>
                <a:cs typeface="+mn-cs"/>
              </a:rPr>
              <a:t>. There was an old quarrel between these two families and when a Capulet met a Montague, they always began to fight. There was a daughter,</a:t>
            </a:r>
            <a:r>
              <a:rPr lang="en-US" sz="1200" b="1" i="1" dirty="0">
                <a:latin typeface="Arial" pitchFamily="34" charset="0"/>
                <a:ea typeface="Times New Roman" pitchFamily="18" charset="0"/>
                <a:cs typeface="+mn-cs"/>
              </a:rPr>
              <a:t> </a:t>
            </a:r>
            <a:r>
              <a:rPr lang="en-US" sz="1200" dirty="0">
                <a:latin typeface="Arial" pitchFamily="34" charset="0"/>
                <a:ea typeface="Times New Roman" pitchFamily="18" charset="0"/>
                <a:cs typeface="+mn-cs"/>
              </a:rPr>
              <a:t>Juliet, in the Capulet family, who was fourteen years old at the time of the story, and a son, Romeo, in the Montague family, who was sixteen.</a:t>
            </a:r>
            <a:endParaRPr lang="ru-RU" sz="1200" dirty="0">
              <a:latin typeface="Arial" pitchFamily="34" charset="0"/>
              <a:cs typeface="+mn-cs"/>
            </a:endParaRPr>
          </a:p>
          <a:p>
            <a:pPr algn="just" eaLnBrk="0" hangingPunct="0">
              <a:defRPr/>
            </a:pPr>
            <a:r>
              <a:rPr lang="en-US" sz="1200" dirty="0">
                <a:latin typeface="Arial" pitchFamily="34" charset="0"/>
                <a:ea typeface="Times New Roman" pitchFamily="18" charset="0"/>
                <a:cs typeface="+mn-cs"/>
              </a:rPr>
              <a:t>    One day old Capulet made  great supper and invited many people to it but no one of the house of </a:t>
            </a:r>
            <a:r>
              <a:rPr lang="en-US" sz="1200" dirty="0" err="1">
                <a:latin typeface="Arial" pitchFamily="34" charset="0"/>
                <a:ea typeface="Times New Roman" pitchFamily="18" charset="0"/>
                <a:cs typeface="+mn-cs"/>
              </a:rPr>
              <a:t>Montagues</a:t>
            </a:r>
            <a:r>
              <a:rPr lang="en-US" sz="1200" dirty="0">
                <a:latin typeface="Arial" pitchFamily="34" charset="0"/>
                <a:ea typeface="Times New Roman" pitchFamily="18" charset="0"/>
                <a:cs typeface="+mn-cs"/>
              </a:rPr>
              <a:t>. At that time Romeo liked the girl whose name was Rosaline. He knew she was invited to the </a:t>
            </a:r>
            <a:r>
              <a:rPr lang="en-US" sz="1200" dirty="0" err="1">
                <a:latin typeface="Arial" pitchFamily="34" charset="0"/>
                <a:ea typeface="Times New Roman" pitchFamily="18" charset="0"/>
                <a:cs typeface="+mn-cs"/>
              </a:rPr>
              <a:t>Capulets</a:t>
            </a:r>
            <a:r>
              <a:rPr lang="en-US" sz="1200" dirty="0">
                <a:latin typeface="Arial" pitchFamily="34" charset="0"/>
                <a:ea typeface="Times New Roman" pitchFamily="18" charset="0"/>
                <a:cs typeface="+mn-cs"/>
              </a:rPr>
              <a:t>, so he went there with his friend </a:t>
            </a:r>
            <a:r>
              <a:rPr lang="en-US" sz="1200" dirty="0" err="1">
                <a:latin typeface="Arial" pitchFamily="34" charset="0"/>
                <a:ea typeface="Times New Roman" pitchFamily="18" charset="0"/>
                <a:cs typeface="+mn-cs"/>
              </a:rPr>
              <a:t>Mercutio</a:t>
            </a:r>
            <a:r>
              <a:rPr lang="en-US" sz="1200" dirty="0">
                <a:latin typeface="Arial" pitchFamily="34" charset="0"/>
                <a:ea typeface="Times New Roman" pitchFamily="18" charset="0"/>
                <a:cs typeface="+mn-cs"/>
              </a:rPr>
              <a:t>. The young men wore </a:t>
            </a:r>
            <a:r>
              <a:rPr lang="en-US" sz="1200" dirty="0" err="1">
                <a:latin typeface="Arial" pitchFamily="34" charset="0"/>
                <a:ea typeface="Times New Roman" pitchFamily="18" charset="0"/>
                <a:cs typeface="+mn-cs"/>
              </a:rPr>
              <a:t>mascs</a:t>
            </a:r>
            <a:r>
              <a:rPr lang="en-US" sz="1200" dirty="0">
                <a:latin typeface="Arial" pitchFamily="34" charset="0"/>
                <a:ea typeface="Times New Roman" pitchFamily="18" charset="0"/>
                <a:cs typeface="+mn-cs"/>
              </a:rPr>
              <a:t> on their faces.</a:t>
            </a:r>
            <a:endParaRPr lang="ru-RU" sz="1200" dirty="0">
              <a:latin typeface="Arial" pitchFamily="34" charset="0"/>
              <a:cs typeface="+mn-cs"/>
            </a:endParaRPr>
          </a:p>
          <a:p>
            <a:pPr algn="just" eaLnBrk="0" hangingPunct="0">
              <a:defRPr/>
            </a:pPr>
            <a:r>
              <a:rPr lang="en-US" sz="1200" dirty="0">
                <a:latin typeface="Arial" pitchFamily="34" charset="0"/>
                <a:ea typeface="Times New Roman" pitchFamily="18" charset="0"/>
                <a:cs typeface="+mn-cs"/>
              </a:rPr>
              <a:t>    When dancing began, Romeo saw a young and very beautiful girl whom he didn’t know. This was Juliet  and Romeo fell in love with her and forgot all about Rosaline. He came up to the girl and began to speak to her, but Juliet’s cousin, </a:t>
            </a:r>
            <a:r>
              <a:rPr lang="en-US" sz="1200" dirty="0" err="1">
                <a:latin typeface="Arial" pitchFamily="34" charset="0"/>
                <a:ea typeface="Times New Roman" pitchFamily="18" charset="0"/>
                <a:cs typeface="+mn-cs"/>
              </a:rPr>
              <a:t>Tybalt</a:t>
            </a:r>
            <a:r>
              <a:rPr lang="en-US" sz="1200" dirty="0">
                <a:latin typeface="Arial" pitchFamily="34" charset="0"/>
                <a:ea typeface="Times New Roman" pitchFamily="18" charset="0"/>
                <a:cs typeface="+mn-cs"/>
              </a:rPr>
              <a:t>, </a:t>
            </a:r>
            <a:r>
              <a:rPr lang="en-US" sz="1200" dirty="0" err="1">
                <a:latin typeface="Arial" pitchFamily="34" charset="0"/>
                <a:ea typeface="Times New Roman" pitchFamily="18" charset="0"/>
                <a:cs typeface="+mn-cs"/>
              </a:rPr>
              <a:t>recognised</a:t>
            </a:r>
            <a:r>
              <a:rPr lang="en-US" sz="1200" dirty="0">
                <a:latin typeface="Arial" pitchFamily="34" charset="0"/>
                <a:ea typeface="Times New Roman" pitchFamily="18" charset="0"/>
                <a:cs typeface="+mn-cs"/>
              </a:rPr>
              <a:t>  Romeo and wanted to fight with him. Here was a Montague in the house of  the </a:t>
            </a:r>
            <a:r>
              <a:rPr lang="en-US" sz="1200" dirty="0" err="1">
                <a:latin typeface="Arial" pitchFamily="34" charset="0"/>
                <a:ea typeface="Times New Roman" pitchFamily="18" charset="0"/>
                <a:cs typeface="+mn-cs"/>
              </a:rPr>
              <a:t>Capulets</a:t>
            </a:r>
            <a:r>
              <a:rPr lang="en-US" sz="1200" dirty="0">
                <a:latin typeface="Arial" pitchFamily="34" charset="0"/>
                <a:ea typeface="Times New Roman" pitchFamily="18" charset="0"/>
                <a:cs typeface="+mn-cs"/>
              </a:rPr>
              <a:t>! The fight did not take place because old Capulet did not give </a:t>
            </a:r>
            <a:r>
              <a:rPr lang="en-US" sz="1200" dirty="0" err="1">
                <a:latin typeface="Arial" pitchFamily="34" charset="0"/>
                <a:ea typeface="Times New Roman" pitchFamily="18" charset="0"/>
                <a:cs typeface="+mn-cs"/>
              </a:rPr>
              <a:t>Tybalt</a:t>
            </a:r>
            <a:r>
              <a:rPr lang="en-US" sz="1200" dirty="0">
                <a:latin typeface="Arial" pitchFamily="34" charset="0"/>
                <a:ea typeface="Times New Roman" pitchFamily="18" charset="0"/>
                <a:cs typeface="+mn-cs"/>
              </a:rPr>
              <a:t> his permission, but Romeo had to leave the house. </a:t>
            </a:r>
            <a:endParaRPr lang="ru-RU" sz="1200" dirty="0">
              <a:latin typeface="Arial" pitchFamily="34" charset="0"/>
              <a:cs typeface="+mn-cs"/>
            </a:endParaRPr>
          </a:p>
          <a:p>
            <a:pPr algn="just" eaLnBrk="0" hangingPunct="0">
              <a:defRPr/>
            </a:pPr>
            <a:r>
              <a:rPr lang="en-US" sz="1200" dirty="0">
                <a:latin typeface="Arial" pitchFamily="34" charset="0"/>
                <a:ea typeface="Times New Roman" pitchFamily="18" charset="0"/>
                <a:cs typeface="+mn-cs"/>
              </a:rPr>
              <a:t>    He did not go home; he went into the Capulet’s garden. Juliet could not sleep </a:t>
            </a:r>
            <a:r>
              <a:rPr lang="en-US" sz="1200" dirty="0" err="1">
                <a:latin typeface="Arial" pitchFamily="34" charset="0"/>
                <a:ea typeface="Times New Roman" pitchFamily="18" charset="0"/>
                <a:cs typeface="+mn-cs"/>
              </a:rPr>
              <a:t>thay</a:t>
            </a:r>
            <a:r>
              <a:rPr lang="en-US" sz="1200" dirty="0">
                <a:latin typeface="Arial" pitchFamily="34" charset="0"/>
                <a:ea typeface="Times New Roman" pitchFamily="18" charset="0"/>
                <a:cs typeface="+mn-cs"/>
              </a:rPr>
              <a:t> night; she fell in love with  Romeo too. She went up to the window of her room and from there saw Romeo in the garden. Romeo asked Juliet to marry him the next day. They decided that nobody must know about their love or about their plan to marry.</a:t>
            </a:r>
            <a:endParaRPr lang="en-US" sz="1200" dirty="0">
              <a:latin typeface="Arial" pitchFamily="34" charset="0"/>
              <a:cs typeface="+mn-cs"/>
            </a:endParaRPr>
          </a:p>
        </p:txBody>
      </p:sp>
      <p:pic>
        <p:nvPicPr>
          <p:cNvPr id="5" name="Picture 2" descr="D:\DCIM\106KM853\106_0900.JPG"/>
          <p:cNvPicPr>
            <a:picLocks noChangeAspect="1" noChangeArrowheads="1"/>
          </p:cNvPicPr>
          <p:nvPr/>
        </p:nvPicPr>
        <p:blipFill>
          <a:blip r:embed="rId2" cstate="print">
            <a:lum bright="20000"/>
          </a:blip>
          <a:srcRect/>
          <a:stretch>
            <a:fillRect/>
          </a:stretch>
        </p:blipFill>
        <p:spPr bwMode="auto">
          <a:xfrm>
            <a:off x="5580112" y="1484784"/>
            <a:ext cx="2332956" cy="1807305"/>
          </a:xfrm>
          <a:prstGeom prst="rect">
            <a:avLst/>
          </a:prstGeom>
          <a:ln>
            <a:noFill/>
          </a:ln>
          <a:effectLst>
            <a:outerShdw blurRad="292100" dist="139700" dir="2700000" algn="tl" rotWithShape="0">
              <a:srgbClr val="333333">
                <a:alpha val="65000"/>
              </a:srgbClr>
            </a:outerShdw>
          </a:effectLst>
        </p:spPr>
      </p:pic>
      <p:pic>
        <p:nvPicPr>
          <p:cNvPr id="6" name="Picture 3" descr="C:\Documents and Settings\User\Рабочий стол\Новая папка (3)\106_0898.JPG"/>
          <p:cNvPicPr>
            <a:picLocks noChangeAspect="1" noChangeArrowheads="1"/>
          </p:cNvPicPr>
          <p:nvPr/>
        </p:nvPicPr>
        <p:blipFill>
          <a:blip r:embed="rId3" cstate="print">
            <a:lum bright="10000" contrast="10000"/>
          </a:blip>
          <a:srcRect/>
          <a:stretch>
            <a:fillRect/>
          </a:stretch>
        </p:blipFill>
        <p:spPr bwMode="auto">
          <a:xfrm>
            <a:off x="5724128" y="4149080"/>
            <a:ext cx="2555296" cy="19159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1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3000"/>
                            </p:stCondLst>
                            <p:childTnLst>
                              <p:par>
                                <p:cTn id="22" presetID="1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85918" y="142852"/>
            <a:ext cx="553196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Обучение чтению</a:t>
            </a:r>
          </a:p>
        </p:txBody>
      </p:sp>
      <p:sp>
        <p:nvSpPr>
          <p:cNvPr id="4" name="TextBox 3"/>
          <p:cNvSpPr txBox="1"/>
          <p:nvPr/>
        </p:nvSpPr>
        <p:spPr>
          <a:xfrm>
            <a:off x="4572000" y="4509120"/>
            <a:ext cx="4248472" cy="2031325"/>
          </a:xfrm>
          <a:prstGeom prst="rect">
            <a:avLst/>
          </a:prstGeom>
          <a:solidFill>
            <a:schemeClr val="accent3">
              <a:lumMod val="20000"/>
              <a:lumOff val="80000"/>
            </a:schemeClr>
          </a:solidFill>
          <a:ln>
            <a:solidFill>
              <a:schemeClr val="tx1"/>
            </a:solidFill>
          </a:ln>
          <a:scene3d>
            <a:camera prst="orthographicFront"/>
            <a:lightRig rig="threePt" dir="t"/>
          </a:scene3d>
          <a:sp3d>
            <a:bevelT/>
          </a:sp3d>
        </p:spPr>
        <p:txBody>
          <a:bodyPr>
            <a:spAutoFit/>
          </a:bodyPr>
          <a:lstStyle/>
          <a:p>
            <a:pPr fontAlgn="auto">
              <a:spcBef>
                <a:spcPts val="0"/>
              </a:spcBef>
              <a:spcAft>
                <a:spcPts val="0"/>
              </a:spcAft>
              <a:defRPr/>
            </a:pPr>
            <a:r>
              <a:rPr lang="en-US" dirty="0">
                <a:ln>
                  <a:solidFill>
                    <a:srgbClr val="008000"/>
                  </a:solidFill>
                </a:ln>
                <a:latin typeface="+mn-lt"/>
                <a:cs typeface="+mn-cs"/>
              </a:rPr>
              <a:t>-Hello! I’m </a:t>
            </a:r>
            <a:r>
              <a:rPr lang="en-US" u="sng" dirty="0">
                <a:ln>
                  <a:solidFill>
                    <a:srgbClr val="008000"/>
                  </a:solidFill>
                </a:ln>
                <a:latin typeface="+mn-lt"/>
                <a:cs typeface="+mn-cs"/>
              </a:rPr>
              <a:t>Jane</a:t>
            </a:r>
            <a:r>
              <a:rPr lang="en-US" dirty="0">
                <a:ln>
                  <a:solidFill>
                    <a:srgbClr val="008000"/>
                  </a:solidFill>
                </a:ln>
                <a:latin typeface="+mn-lt"/>
                <a:cs typeface="+mn-cs"/>
              </a:rPr>
              <a:t>. I’m </a:t>
            </a:r>
            <a:r>
              <a:rPr lang="en-US" u="sng" dirty="0">
                <a:ln>
                  <a:solidFill>
                    <a:srgbClr val="008000"/>
                  </a:solidFill>
                </a:ln>
                <a:latin typeface="+mn-lt"/>
                <a:cs typeface="+mn-cs"/>
              </a:rPr>
              <a:t>twelve</a:t>
            </a:r>
            <a:r>
              <a:rPr lang="en-US" dirty="0">
                <a:ln>
                  <a:solidFill>
                    <a:srgbClr val="008000"/>
                  </a:solidFill>
                </a:ln>
                <a:latin typeface="+mn-lt"/>
                <a:cs typeface="+mn-cs"/>
              </a:rPr>
              <a:t>. I’m from </a:t>
            </a:r>
            <a:r>
              <a:rPr lang="en-US" u="sng" dirty="0">
                <a:ln>
                  <a:solidFill>
                    <a:srgbClr val="008000"/>
                  </a:solidFill>
                </a:ln>
                <a:latin typeface="+mn-lt"/>
                <a:cs typeface="+mn-cs"/>
              </a:rPr>
              <a:t>Liverpool</a:t>
            </a:r>
            <a:r>
              <a:rPr lang="en-US" dirty="0">
                <a:ln>
                  <a:solidFill>
                    <a:srgbClr val="008000"/>
                  </a:solidFill>
                </a:ln>
                <a:latin typeface="+mn-lt"/>
                <a:cs typeface="+mn-cs"/>
              </a:rPr>
              <a:t>. It’s town in </a:t>
            </a:r>
            <a:r>
              <a:rPr lang="en-US" u="sng" dirty="0">
                <a:ln>
                  <a:solidFill>
                    <a:srgbClr val="008000"/>
                  </a:solidFill>
                </a:ln>
                <a:latin typeface="+mn-lt"/>
                <a:cs typeface="+mn-cs"/>
              </a:rPr>
              <a:t>Great Britain</a:t>
            </a:r>
            <a:r>
              <a:rPr lang="en-US" dirty="0">
                <a:ln>
                  <a:solidFill>
                    <a:srgbClr val="008000"/>
                  </a:solidFill>
                </a:ln>
                <a:latin typeface="+mn-lt"/>
                <a:cs typeface="+mn-cs"/>
              </a:rPr>
              <a:t>. I’m in the </a:t>
            </a:r>
            <a:r>
              <a:rPr lang="en-US" u="sng" dirty="0">
                <a:ln>
                  <a:solidFill>
                    <a:srgbClr val="008000"/>
                  </a:solidFill>
                </a:ln>
                <a:latin typeface="+mn-lt"/>
                <a:cs typeface="+mn-cs"/>
              </a:rPr>
              <a:t>fifth</a:t>
            </a:r>
            <a:r>
              <a:rPr lang="en-US" dirty="0">
                <a:ln>
                  <a:solidFill>
                    <a:srgbClr val="008000"/>
                  </a:solidFill>
                </a:ln>
                <a:latin typeface="+mn-lt"/>
                <a:cs typeface="+mn-cs"/>
              </a:rPr>
              <a:t> form at secondary </a:t>
            </a:r>
            <a:r>
              <a:rPr lang="en-US" u="sng" dirty="0">
                <a:ln>
                  <a:solidFill>
                    <a:srgbClr val="008000"/>
                  </a:solidFill>
                </a:ln>
                <a:latin typeface="+mn-lt"/>
                <a:cs typeface="+mn-cs"/>
              </a:rPr>
              <a:t>Green Hill </a:t>
            </a:r>
            <a:r>
              <a:rPr lang="en-US" dirty="0">
                <a:ln>
                  <a:solidFill>
                    <a:srgbClr val="008000"/>
                  </a:solidFill>
                </a:ln>
                <a:latin typeface="+mn-lt"/>
                <a:cs typeface="+mn-cs"/>
              </a:rPr>
              <a:t>school. I like studying. My </a:t>
            </a:r>
            <a:r>
              <a:rPr lang="en-US" dirty="0" err="1">
                <a:ln>
                  <a:solidFill>
                    <a:srgbClr val="008000"/>
                  </a:solidFill>
                </a:ln>
                <a:latin typeface="+mn-lt"/>
                <a:cs typeface="+mn-cs"/>
              </a:rPr>
              <a:t>favourite</a:t>
            </a:r>
            <a:r>
              <a:rPr lang="en-US" dirty="0">
                <a:ln>
                  <a:solidFill>
                    <a:srgbClr val="008000"/>
                  </a:solidFill>
                </a:ln>
                <a:latin typeface="+mn-lt"/>
                <a:cs typeface="+mn-cs"/>
              </a:rPr>
              <a:t> subjects are </a:t>
            </a:r>
            <a:r>
              <a:rPr lang="en-US" u="sng" dirty="0">
                <a:ln>
                  <a:solidFill>
                    <a:srgbClr val="008000"/>
                  </a:solidFill>
                </a:ln>
                <a:latin typeface="+mn-lt"/>
                <a:cs typeface="+mn-cs"/>
              </a:rPr>
              <a:t>Mathematics, Information Technology, Art</a:t>
            </a:r>
            <a:r>
              <a:rPr lang="en-US" dirty="0">
                <a:ln>
                  <a:solidFill>
                    <a:srgbClr val="008000"/>
                  </a:solidFill>
                </a:ln>
                <a:latin typeface="+mn-lt"/>
                <a:cs typeface="+mn-cs"/>
              </a:rPr>
              <a:t> and </a:t>
            </a:r>
            <a:r>
              <a:rPr lang="en-US" u="sng" dirty="0">
                <a:ln>
                  <a:solidFill>
                    <a:srgbClr val="008000"/>
                  </a:solidFill>
                </a:ln>
                <a:latin typeface="+mn-lt"/>
                <a:cs typeface="+mn-cs"/>
              </a:rPr>
              <a:t>English Language</a:t>
            </a:r>
            <a:r>
              <a:rPr lang="en-US" dirty="0">
                <a:ln>
                  <a:solidFill>
                    <a:srgbClr val="008000"/>
                  </a:solidFill>
                </a:ln>
                <a:latin typeface="+mn-lt"/>
                <a:cs typeface="+mn-cs"/>
              </a:rPr>
              <a:t>. But I don</a:t>
            </a:r>
            <a:r>
              <a:rPr lang="ru-RU" dirty="0">
                <a:ln>
                  <a:solidFill>
                    <a:srgbClr val="008000"/>
                  </a:solidFill>
                </a:ln>
                <a:latin typeface="+mn-lt"/>
                <a:cs typeface="+mn-cs"/>
              </a:rPr>
              <a:t>’</a:t>
            </a:r>
            <a:r>
              <a:rPr lang="en-US" dirty="0">
                <a:ln>
                  <a:solidFill>
                    <a:srgbClr val="008000"/>
                  </a:solidFill>
                </a:ln>
                <a:latin typeface="+mn-lt"/>
                <a:cs typeface="+mn-cs"/>
              </a:rPr>
              <a:t>t like</a:t>
            </a:r>
            <a:r>
              <a:rPr lang="en-US" u="sng" dirty="0">
                <a:ln>
                  <a:solidFill>
                    <a:srgbClr val="008000"/>
                  </a:solidFill>
                </a:ln>
                <a:latin typeface="+mn-lt"/>
                <a:cs typeface="+mn-cs"/>
              </a:rPr>
              <a:t> History</a:t>
            </a:r>
            <a:r>
              <a:rPr lang="ru-RU" dirty="0">
                <a:ln>
                  <a:solidFill>
                    <a:srgbClr val="008000"/>
                  </a:solidFill>
                </a:ln>
                <a:latin typeface="+mn-lt"/>
                <a:cs typeface="+mn-cs"/>
              </a:rPr>
              <a:t>. </a:t>
            </a:r>
          </a:p>
        </p:txBody>
      </p:sp>
      <p:pic>
        <p:nvPicPr>
          <p:cNvPr id="5" name="Picture 2" descr="D:\DCIM\106KM853\106_0943.JPG"/>
          <p:cNvPicPr>
            <a:picLocks noChangeAspect="1" noChangeArrowheads="1"/>
          </p:cNvPicPr>
          <p:nvPr/>
        </p:nvPicPr>
        <p:blipFill>
          <a:blip r:embed="rId2" cstate="print">
            <a:lum bright="20000" contrast="20000"/>
          </a:blip>
          <a:srcRect/>
          <a:stretch>
            <a:fillRect/>
          </a:stretch>
        </p:blipFill>
        <p:spPr bwMode="auto">
          <a:xfrm>
            <a:off x="5508104" y="1628800"/>
            <a:ext cx="2448272" cy="1835729"/>
          </a:xfrm>
          <a:prstGeom prst="rect">
            <a:avLst/>
          </a:prstGeom>
          <a:ln>
            <a:noFill/>
          </a:ln>
          <a:effectLst>
            <a:outerShdw blurRad="292100" dist="139700" dir="2700000" algn="tl" rotWithShape="0">
              <a:srgbClr val="333333">
                <a:alpha val="65000"/>
              </a:srgbClr>
            </a:outerShdw>
          </a:effectLst>
        </p:spPr>
      </p:pic>
      <p:pic>
        <p:nvPicPr>
          <p:cNvPr id="6" name="Picture 4" descr="E:\мое\Новая папка (2)\106_0805.JPG"/>
          <p:cNvPicPr>
            <a:picLocks noChangeAspect="1" noChangeArrowheads="1"/>
          </p:cNvPicPr>
          <p:nvPr/>
        </p:nvPicPr>
        <p:blipFill>
          <a:blip r:embed="rId3" cstate="print">
            <a:lum bright="30000" contrast="30000"/>
          </a:blip>
          <a:srcRect/>
          <a:stretch>
            <a:fillRect/>
          </a:stretch>
        </p:blipFill>
        <p:spPr bwMode="auto">
          <a:xfrm>
            <a:off x="395289" y="1593350"/>
            <a:ext cx="2160488" cy="1619750"/>
          </a:xfrm>
          <a:prstGeom prst="rect">
            <a:avLst/>
          </a:prstGeom>
          <a:ln>
            <a:noFill/>
          </a:ln>
          <a:effectLst>
            <a:outerShdw blurRad="292100" dist="139700" dir="2700000" algn="tl" rotWithShape="0">
              <a:srgbClr val="333333">
                <a:alpha val="65000"/>
              </a:srgbClr>
            </a:outerShdw>
          </a:effectLst>
        </p:spPr>
      </p:pic>
      <p:pic>
        <p:nvPicPr>
          <p:cNvPr id="7" name="Picture 2" descr="C:\Documents and Settings\User\Рабочий стол\Новая папка (3)\106_0913.JPG"/>
          <p:cNvPicPr>
            <a:picLocks noChangeAspect="1" noChangeArrowheads="1"/>
          </p:cNvPicPr>
          <p:nvPr/>
        </p:nvPicPr>
        <p:blipFill>
          <a:blip r:embed="rId4" cstate="print">
            <a:lum bright="20000" contrast="20000"/>
          </a:blip>
          <a:srcRect/>
          <a:stretch>
            <a:fillRect/>
          </a:stretch>
        </p:blipFill>
        <p:spPr bwMode="auto">
          <a:xfrm>
            <a:off x="2771800" y="3140968"/>
            <a:ext cx="1979563" cy="1484400"/>
          </a:xfrm>
          <a:prstGeom prst="rect">
            <a:avLst/>
          </a:prstGeom>
          <a:ln>
            <a:noFill/>
          </a:ln>
          <a:effectLst>
            <a:outerShdw blurRad="292100" dist="139700" dir="2700000" algn="tl" rotWithShape="0">
              <a:srgbClr val="333333">
                <a:alpha val="65000"/>
              </a:srgbClr>
            </a:outerShdw>
          </a:effectLst>
        </p:spPr>
      </p:pic>
      <p:pic>
        <p:nvPicPr>
          <p:cNvPr id="8" name="Picture 3" descr="E:\мое\Новая папка (2)\106_0771.JPG"/>
          <p:cNvPicPr>
            <a:picLocks noChangeAspect="1" noChangeArrowheads="1"/>
          </p:cNvPicPr>
          <p:nvPr/>
        </p:nvPicPr>
        <p:blipFill>
          <a:blip r:embed="rId5" cstate="print">
            <a:lum bright="20000" contrast="10000"/>
          </a:blip>
          <a:srcRect/>
          <a:stretch>
            <a:fillRect/>
          </a:stretch>
        </p:blipFill>
        <p:spPr bwMode="auto">
          <a:xfrm>
            <a:off x="468313" y="4652963"/>
            <a:ext cx="2231479" cy="16742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2000"/>
                            </p:stCondLst>
                            <p:childTnLst>
                              <p:par>
                                <p:cTn id="17" presetID="15"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3000"/>
                            </p:stCondLst>
                            <p:childTnLst>
                              <p:par>
                                <p:cTn id="36" presetID="23"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7704" y="260648"/>
            <a:ext cx="550246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Обучение письму</a:t>
            </a:r>
          </a:p>
        </p:txBody>
      </p:sp>
      <p:pic>
        <p:nvPicPr>
          <p:cNvPr id="4" name="Picture 3" descr="C:\Documents and Settings\User\Рабочий стол\Новая папка (3)\106_0915.JPG"/>
          <p:cNvPicPr>
            <a:picLocks noChangeAspect="1" noChangeArrowheads="1"/>
          </p:cNvPicPr>
          <p:nvPr/>
        </p:nvPicPr>
        <p:blipFill>
          <a:blip r:embed="rId2" cstate="print">
            <a:lum bright="10000" contrast="10000"/>
          </a:blip>
          <a:srcRect/>
          <a:stretch>
            <a:fillRect/>
          </a:stretch>
        </p:blipFill>
        <p:spPr bwMode="auto">
          <a:xfrm>
            <a:off x="250825" y="1196976"/>
            <a:ext cx="2304951" cy="1727988"/>
          </a:xfrm>
          <a:prstGeom prst="rect">
            <a:avLst/>
          </a:prstGeom>
          <a:ln>
            <a:noFill/>
          </a:ln>
          <a:effectLst>
            <a:outerShdw blurRad="292100" dist="139700" dir="2700000" algn="tl" rotWithShape="0">
              <a:srgbClr val="333333">
                <a:alpha val="65000"/>
              </a:srgbClr>
            </a:outerShdw>
          </a:effectLst>
        </p:spPr>
      </p:pic>
      <p:pic>
        <p:nvPicPr>
          <p:cNvPr id="5" name="Picture 3" descr="D:\DCIM\106KM853\106_0945.JPG"/>
          <p:cNvPicPr>
            <a:picLocks noChangeAspect="1" noChangeArrowheads="1"/>
          </p:cNvPicPr>
          <p:nvPr/>
        </p:nvPicPr>
        <p:blipFill>
          <a:blip r:embed="rId3" cstate="print">
            <a:lum bright="20000" contrast="10000"/>
          </a:blip>
          <a:srcRect/>
          <a:stretch>
            <a:fillRect/>
          </a:stretch>
        </p:blipFill>
        <p:spPr bwMode="auto">
          <a:xfrm>
            <a:off x="6156176" y="1268760"/>
            <a:ext cx="2291680" cy="1718760"/>
          </a:xfrm>
          <a:prstGeom prst="rect">
            <a:avLst/>
          </a:prstGeom>
          <a:ln>
            <a:noFill/>
          </a:ln>
          <a:effectLst>
            <a:outerShdw blurRad="292100" dist="139700" dir="2700000" algn="tl" rotWithShape="0">
              <a:srgbClr val="333333">
                <a:alpha val="65000"/>
              </a:srgbClr>
            </a:outerShdw>
          </a:effectLst>
        </p:spPr>
      </p:pic>
      <p:pic>
        <p:nvPicPr>
          <p:cNvPr id="6" name="Picture 4" descr="C:\Documents and Settings\User\Рабочий стол\Новая папка (3)\106_0888.JPG"/>
          <p:cNvPicPr>
            <a:picLocks noChangeAspect="1" noChangeArrowheads="1"/>
          </p:cNvPicPr>
          <p:nvPr/>
        </p:nvPicPr>
        <p:blipFill>
          <a:blip r:embed="rId4" cstate="print">
            <a:lum bright="20000" contrast="10000"/>
          </a:blip>
          <a:srcRect/>
          <a:stretch>
            <a:fillRect/>
          </a:stretch>
        </p:blipFill>
        <p:spPr bwMode="auto">
          <a:xfrm>
            <a:off x="214314" y="4869159"/>
            <a:ext cx="2758686" cy="1765003"/>
          </a:xfrm>
          <a:prstGeom prst="rect">
            <a:avLst/>
          </a:prstGeom>
          <a:ln>
            <a:noFill/>
          </a:ln>
          <a:effectLst>
            <a:outerShdw blurRad="292100" dist="139700" dir="2700000" algn="tl" rotWithShape="0">
              <a:srgbClr val="333333">
                <a:alpha val="65000"/>
              </a:srgbClr>
            </a:outerShdw>
          </a:effectLst>
        </p:spPr>
      </p:pic>
      <p:pic>
        <p:nvPicPr>
          <p:cNvPr id="7" name="Picture 2" descr="C:\Documents and Settings\User\Рабочий стол\Новая папка (3)\106_0904.JPG"/>
          <p:cNvPicPr>
            <a:picLocks noChangeAspect="1" noChangeArrowheads="1"/>
          </p:cNvPicPr>
          <p:nvPr/>
        </p:nvPicPr>
        <p:blipFill>
          <a:blip r:embed="rId5" cstate="print">
            <a:lum bright="20000" contrast="10000"/>
          </a:blip>
          <a:srcRect/>
          <a:stretch>
            <a:fillRect/>
          </a:stretch>
        </p:blipFill>
        <p:spPr bwMode="auto">
          <a:xfrm>
            <a:off x="5652120" y="4797152"/>
            <a:ext cx="2727038" cy="1800125"/>
          </a:xfrm>
          <a:prstGeom prst="rect">
            <a:avLst/>
          </a:prstGeom>
          <a:ln>
            <a:noFill/>
          </a:ln>
          <a:effectLst>
            <a:outerShdw blurRad="292100" dist="139700" dir="2700000" algn="tl" rotWithShape="0">
              <a:srgbClr val="333333">
                <a:alpha val="65000"/>
              </a:srgbClr>
            </a:outerShdw>
          </a:effectLst>
        </p:spPr>
      </p:pic>
      <p:pic>
        <p:nvPicPr>
          <p:cNvPr id="53250" name="Picture 2"/>
          <p:cNvPicPr>
            <a:picLocks noChangeAspect="1" noChangeArrowheads="1"/>
          </p:cNvPicPr>
          <p:nvPr/>
        </p:nvPicPr>
        <p:blipFill>
          <a:blip r:embed="rId6" cstate="print"/>
          <a:srcRect/>
          <a:stretch>
            <a:fillRect/>
          </a:stretch>
        </p:blipFill>
        <p:spPr bwMode="auto">
          <a:xfrm rot="-810324">
            <a:off x="3517900" y="1312863"/>
            <a:ext cx="1806575" cy="1674812"/>
          </a:xfrm>
          <a:prstGeom prst="rect">
            <a:avLst/>
          </a:prstGeom>
          <a:noFill/>
          <a:ln w="9525">
            <a:solidFill>
              <a:schemeClr val="tx1"/>
            </a:solidFill>
            <a:miter lim="800000"/>
            <a:headEnd/>
            <a:tailEnd/>
          </a:ln>
        </p:spPr>
      </p:pic>
      <p:pic>
        <p:nvPicPr>
          <p:cNvPr id="53252" name="Picture 4"/>
          <p:cNvPicPr>
            <a:picLocks noChangeAspect="1" noChangeArrowheads="1"/>
          </p:cNvPicPr>
          <p:nvPr/>
        </p:nvPicPr>
        <p:blipFill>
          <a:blip r:embed="rId7" cstate="print"/>
          <a:srcRect/>
          <a:stretch>
            <a:fillRect/>
          </a:stretch>
        </p:blipFill>
        <p:spPr bwMode="auto">
          <a:xfrm rot="1376879">
            <a:off x="3619500" y="5414963"/>
            <a:ext cx="2093913" cy="107791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3000"/>
                            </p:stCondLst>
                            <p:childTnLst>
                              <p:par>
                                <p:cTn id="36" presetID="15" presetClass="entr" presetSubtype="0" fill="hold" nodeType="afterEffect">
                                  <p:stCondLst>
                                    <p:cond delay="0"/>
                                  </p:stCondLst>
                                  <p:childTnLst>
                                    <p:set>
                                      <p:cBhvr>
                                        <p:cTn id="37" dur="1" fill="hold">
                                          <p:stCondLst>
                                            <p:cond delay="0"/>
                                          </p:stCondLst>
                                        </p:cTn>
                                        <p:tgtEl>
                                          <p:spTgt spid="53250"/>
                                        </p:tgtEl>
                                        <p:attrNameLst>
                                          <p:attrName>style.visibility</p:attrName>
                                        </p:attrNameLst>
                                      </p:cBhvr>
                                      <p:to>
                                        <p:strVal val="visible"/>
                                      </p:to>
                                    </p:set>
                                    <p:anim calcmode="lin" valueType="num">
                                      <p:cBhvr>
                                        <p:cTn id="38" dur="1000" fill="hold"/>
                                        <p:tgtEl>
                                          <p:spTgt spid="53250"/>
                                        </p:tgtEl>
                                        <p:attrNameLst>
                                          <p:attrName>ppt_w</p:attrName>
                                        </p:attrNameLst>
                                      </p:cBhvr>
                                      <p:tavLst>
                                        <p:tav tm="0">
                                          <p:val>
                                            <p:fltVal val="0"/>
                                          </p:val>
                                        </p:tav>
                                        <p:tav tm="100000">
                                          <p:val>
                                            <p:strVal val="#ppt_w"/>
                                          </p:val>
                                        </p:tav>
                                      </p:tavLst>
                                    </p:anim>
                                    <p:anim calcmode="lin" valueType="num">
                                      <p:cBhvr>
                                        <p:cTn id="39" dur="1000" fill="hold"/>
                                        <p:tgtEl>
                                          <p:spTgt spid="53250"/>
                                        </p:tgtEl>
                                        <p:attrNameLst>
                                          <p:attrName>ppt_h</p:attrName>
                                        </p:attrNameLst>
                                      </p:cBhvr>
                                      <p:tavLst>
                                        <p:tav tm="0">
                                          <p:val>
                                            <p:fltVal val="0"/>
                                          </p:val>
                                        </p:tav>
                                        <p:tav tm="100000">
                                          <p:val>
                                            <p:strVal val="#ppt_h"/>
                                          </p:val>
                                        </p:tav>
                                      </p:tavLst>
                                    </p:anim>
                                    <p:anim calcmode="lin" valueType="num">
                                      <p:cBhvr>
                                        <p:cTn id="40" dur="1000" fill="hold"/>
                                        <p:tgtEl>
                                          <p:spTgt spid="53250"/>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53250"/>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4000"/>
                            </p:stCondLst>
                            <p:childTnLst>
                              <p:par>
                                <p:cTn id="43" presetID="15" presetClass="entr" presetSubtype="0" fill="hold" nodeType="afterEffect">
                                  <p:stCondLst>
                                    <p:cond delay="0"/>
                                  </p:stCondLst>
                                  <p:childTnLst>
                                    <p:set>
                                      <p:cBhvr>
                                        <p:cTn id="44" dur="1" fill="hold">
                                          <p:stCondLst>
                                            <p:cond delay="0"/>
                                          </p:stCondLst>
                                        </p:cTn>
                                        <p:tgtEl>
                                          <p:spTgt spid="53252"/>
                                        </p:tgtEl>
                                        <p:attrNameLst>
                                          <p:attrName>style.visibility</p:attrName>
                                        </p:attrNameLst>
                                      </p:cBhvr>
                                      <p:to>
                                        <p:strVal val="visible"/>
                                      </p:to>
                                    </p:set>
                                    <p:anim calcmode="lin" valueType="num">
                                      <p:cBhvr>
                                        <p:cTn id="45" dur="1000" fill="hold"/>
                                        <p:tgtEl>
                                          <p:spTgt spid="53252"/>
                                        </p:tgtEl>
                                        <p:attrNameLst>
                                          <p:attrName>ppt_w</p:attrName>
                                        </p:attrNameLst>
                                      </p:cBhvr>
                                      <p:tavLst>
                                        <p:tav tm="0">
                                          <p:val>
                                            <p:fltVal val="0"/>
                                          </p:val>
                                        </p:tav>
                                        <p:tav tm="100000">
                                          <p:val>
                                            <p:strVal val="#ppt_w"/>
                                          </p:val>
                                        </p:tav>
                                      </p:tavLst>
                                    </p:anim>
                                    <p:anim calcmode="lin" valueType="num">
                                      <p:cBhvr>
                                        <p:cTn id="46" dur="1000" fill="hold"/>
                                        <p:tgtEl>
                                          <p:spTgt spid="53252"/>
                                        </p:tgtEl>
                                        <p:attrNameLst>
                                          <p:attrName>ppt_h</p:attrName>
                                        </p:attrNameLst>
                                      </p:cBhvr>
                                      <p:tavLst>
                                        <p:tav tm="0">
                                          <p:val>
                                            <p:fltVal val="0"/>
                                          </p:val>
                                        </p:tav>
                                        <p:tav tm="100000">
                                          <p:val>
                                            <p:strVal val="#ppt_h"/>
                                          </p:val>
                                        </p:tav>
                                      </p:tavLst>
                                    </p:anim>
                                    <p:anim calcmode="lin" valueType="num">
                                      <p:cBhvr>
                                        <p:cTn id="47" dur="1000" fill="hold"/>
                                        <p:tgtEl>
                                          <p:spTgt spid="5325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32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0"/>
            <a:ext cx="8424936" cy="144655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Контроль </a:t>
            </a:r>
            <a:r>
              <a:rPr lang="ru-RU" sz="4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сформированности</a:t>
            </a: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p>
          <a:p>
            <a:pPr algn="ctr" fontAlgn="auto">
              <a:spcBef>
                <a:spcPts val="0"/>
              </a:spcBef>
              <a:spcAft>
                <a:spcPts val="0"/>
              </a:spcAft>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умений и навыков</a:t>
            </a:r>
          </a:p>
        </p:txBody>
      </p:sp>
      <p:sp>
        <p:nvSpPr>
          <p:cNvPr id="4" name="Прямоугольник 3"/>
          <p:cNvSpPr/>
          <p:nvPr/>
        </p:nvSpPr>
        <p:spPr>
          <a:xfrm>
            <a:off x="251520" y="1340768"/>
            <a:ext cx="4572000" cy="5262979"/>
          </a:xfrm>
          <a:prstGeom prst="rect">
            <a:avLst/>
          </a:prstGeom>
          <a:solidFill>
            <a:schemeClr val="accent5">
              <a:lumMod val="20000"/>
              <a:lumOff val="80000"/>
            </a:schemeClr>
          </a:solidFill>
          <a:ln>
            <a:solidFill>
              <a:schemeClr val="tx1"/>
            </a:solidFill>
          </a:ln>
          <a:scene3d>
            <a:camera prst="orthographicFront"/>
            <a:lightRig rig="threePt" dir="t"/>
          </a:scene3d>
          <a:sp3d>
            <a:bevelT/>
          </a:sp3d>
        </p:spPr>
        <p:txBody>
          <a:bodyPr>
            <a:spAutoFit/>
          </a:bodyPr>
          <a:lstStyle/>
          <a:p>
            <a:pPr>
              <a:defRPr/>
            </a:pPr>
            <a:r>
              <a:rPr lang="en-US" sz="1000" b="1">
                <a:latin typeface="Times New Roman" pitchFamily="18" charset="0"/>
                <a:cs typeface="Times New Roman" pitchFamily="18" charset="0"/>
              </a:rPr>
              <a:t>1  </a:t>
            </a:r>
            <a:r>
              <a:rPr lang="ru-RU" sz="1000" b="1">
                <a:latin typeface="Times New Roman" pitchFamily="18" charset="0"/>
                <a:cs typeface="Times New Roman" pitchFamily="18" charset="0"/>
              </a:rPr>
              <a:t>Выбери</a:t>
            </a:r>
            <a:r>
              <a:rPr lang="en-US" sz="1000" b="1">
                <a:latin typeface="Times New Roman" pitchFamily="18" charset="0"/>
                <a:cs typeface="Times New Roman" pitchFamily="18" charset="0"/>
              </a:rPr>
              <a:t> </a:t>
            </a:r>
            <a:r>
              <a:rPr lang="ru-RU" sz="1000" b="1">
                <a:latin typeface="Times New Roman" pitchFamily="18" charset="0"/>
                <a:cs typeface="Times New Roman" pitchFamily="18" charset="0"/>
              </a:rPr>
              <a:t>нужный</a:t>
            </a:r>
            <a:r>
              <a:rPr lang="en-US" sz="1000" b="1">
                <a:latin typeface="Times New Roman" pitchFamily="18" charset="0"/>
                <a:cs typeface="Times New Roman" pitchFamily="18" charset="0"/>
              </a:rPr>
              <a:t> </a:t>
            </a:r>
            <a:r>
              <a:rPr lang="ru-RU" sz="1000" b="1">
                <a:latin typeface="Times New Roman" pitchFamily="18" charset="0"/>
                <a:cs typeface="Times New Roman" pitchFamily="18" charset="0"/>
              </a:rPr>
              <a:t>глагол</a:t>
            </a:r>
            <a:r>
              <a:rPr lang="en-US" sz="1000" b="1">
                <a:latin typeface="Times New Roman" pitchFamily="18" charset="0"/>
                <a:cs typeface="Times New Roman" pitchFamily="18" charset="0"/>
              </a:rPr>
              <a:t>.</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1 My sister (work,works,has) in Moscow.                                                </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2 My homework (is,are,has) very difficult.</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3 Potatoes (are,have,has) very few calories in them.</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4 Tom sometimes (fix,fixes,doesn't fix) his friends' bicycles.</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5 They (study,studies,is) at the library before tests.</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6 (Are,is,do) you ready to leave now?</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7 My friend (don't,doesn't not) smoke</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8 Who (cook,cooks,does cook) your meals?</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9 I (washes,am,wash) my hair twice a week</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10 She (is,has,have) a very expensive car</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11 The food (isn't,aren't,hasn't) good</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12 (He,he's,is he) the architect of our house</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13 Tom doesn't (study,studies,make) mathematics</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14 (Has,does,is) she have any friends?</a:t>
            </a:r>
            <a:endParaRPr lang="ru-RU" sz="1000">
              <a:cs typeface="Times New Roman" pitchFamily="18" charset="0"/>
            </a:endParaRPr>
          </a:p>
          <a:p>
            <a:pPr eaLnBrk="0" hangingPunct="0">
              <a:defRPr/>
            </a:pPr>
            <a:r>
              <a:rPr lang="en-US" sz="1000">
                <a:latin typeface="Times New Roman" pitchFamily="18" charset="0"/>
                <a:cs typeface="Times New Roman" pitchFamily="18" charset="0"/>
              </a:rPr>
              <a:t>15 Where (you live, do you live, does you live)?</a:t>
            </a:r>
            <a:endParaRPr lang="ru-RU" sz="1000">
              <a:cs typeface="Times New Roman" pitchFamily="18" charset="0"/>
            </a:endParaRPr>
          </a:p>
          <a:p>
            <a:pPr eaLnBrk="0" hangingPunct="0">
              <a:defRPr/>
            </a:pPr>
            <a:r>
              <a:rPr lang="en-US" sz="1000" b="1">
                <a:cs typeface="Times New Roman" pitchFamily="18" charset="0"/>
              </a:rPr>
              <a:t>2</a:t>
            </a:r>
            <a:r>
              <a:rPr lang="ru-RU" sz="1000" b="1">
                <a:cs typeface="Times New Roman" pitchFamily="18" charset="0"/>
              </a:rPr>
              <a:t>. Выбирите правильный вариант ответа</a:t>
            </a:r>
            <a:endParaRPr lang="ru-RU" sz="1000">
              <a:cs typeface="Times New Roman" pitchFamily="18" charset="0"/>
            </a:endParaRPr>
          </a:p>
          <a:p>
            <a:pPr eaLnBrk="0" hangingPunct="0">
              <a:defRPr/>
            </a:pPr>
            <a:r>
              <a:rPr lang="ru-RU" sz="1000">
                <a:cs typeface="Times New Roman" pitchFamily="18" charset="0"/>
              </a:rPr>
              <a:t>1. Мы только что закончили работу. </a:t>
            </a:r>
            <a:br>
              <a:rPr lang="ru-RU" sz="1000">
                <a:cs typeface="Times New Roman" pitchFamily="18" charset="0"/>
              </a:rPr>
            </a:br>
            <a:r>
              <a:rPr lang="en-US" sz="1000">
                <a:cs typeface="Times New Roman" pitchFamily="18" charset="0"/>
              </a:rPr>
              <a:t>a) We finished our work.</a:t>
            </a:r>
            <a:br>
              <a:rPr lang="en-US" sz="1000">
                <a:cs typeface="Times New Roman" pitchFamily="18" charset="0"/>
              </a:rPr>
            </a:br>
            <a:r>
              <a:rPr lang="en-US" sz="1000">
                <a:cs typeface="Times New Roman" pitchFamily="18" charset="0"/>
              </a:rPr>
              <a:t>b) We have just finished our work.</a:t>
            </a:r>
            <a:endParaRPr lang="ru-RU" sz="1000">
              <a:cs typeface="Times New Roman" pitchFamily="18" charset="0"/>
            </a:endParaRPr>
          </a:p>
          <a:p>
            <a:pPr eaLnBrk="0" hangingPunct="0">
              <a:defRPr/>
            </a:pPr>
            <a:r>
              <a:rPr lang="en-US" sz="1000">
                <a:cs typeface="Times New Roman" pitchFamily="18" charset="0"/>
              </a:rPr>
              <a:t>2) </a:t>
            </a:r>
            <a:r>
              <a:rPr lang="ru-RU" sz="1000">
                <a:cs typeface="Times New Roman" pitchFamily="18" charset="0"/>
              </a:rPr>
              <a:t>Вы</a:t>
            </a:r>
            <a:r>
              <a:rPr lang="en-US" sz="1000">
                <a:cs typeface="Times New Roman" pitchFamily="18" charset="0"/>
              </a:rPr>
              <a:t> </a:t>
            </a:r>
            <a:r>
              <a:rPr lang="ru-RU" sz="1000">
                <a:cs typeface="Times New Roman" pitchFamily="18" charset="0"/>
              </a:rPr>
              <a:t>наконец</a:t>
            </a:r>
            <a:r>
              <a:rPr lang="en-US" sz="1000">
                <a:cs typeface="Times New Roman" pitchFamily="18" charset="0"/>
              </a:rPr>
              <a:t> </a:t>
            </a:r>
            <a:r>
              <a:rPr lang="ru-RU" sz="1000">
                <a:cs typeface="Times New Roman" pitchFamily="18" charset="0"/>
              </a:rPr>
              <a:t>узнали</a:t>
            </a:r>
            <a:r>
              <a:rPr lang="en-US" sz="1000">
                <a:cs typeface="Times New Roman" pitchFamily="18" charset="0"/>
              </a:rPr>
              <a:t> </a:t>
            </a:r>
            <a:r>
              <a:rPr lang="ru-RU" sz="1000">
                <a:cs typeface="Times New Roman" pitchFamily="18" charset="0"/>
              </a:rPr>
              <a:t>правду</a:t>
            </a:r>
            <a:r>
              <a:rPr lang="en-US" sz="1000">
                <a:cs typeface="Times New Roman" pitchFamily="18" charset="0"/>
              </a:rPr>
              <a:t>?</a:t>
            </a:r>
            <a:br>
              <a:rPr lang="en-US" sz="1000">
                <a:cs typeface="Times New Roman" pitchFamily="18" charset="0"/>
              </a:rPr>
            </a:br>
            <a:r>
              <a:rPr lang="en-US" sz="1000">
                <a:cs typeface="Times New Roman" pitchFamily="18" charset="0"/>
              </a:rPr>
              <a:t>a) Have you learnt the truth at last? </a:t>
            </a:r>
            <a:br>
              <a:rPr lang="en-US" sz="1000">
                <a:cs typeface="Times New Roman" pitchFamily="18" charset="0"/>
              </a:rPr>
            </a:br>
            <a:r>
              <a:rPr lang="ru-RU" sz="1000">
                <a:cs typeface="Times New Roman" pitchFamily="18" charset="0"/>
              </a:rPr>
              <a:t>b) Did you learn the truth at last? </a:t>
            </a:r>
          </a:p>
          <a:p>
            <a:pPr eaLnBrk="0" hangingPunct="0">
              <a:defRPr/>
            </a:pPr>
            <a:r>
              <a:rPr lang="ru-RU" sz="1000">
                <a:cs typeface="Times New Roman" pitchFamily="18" charset="0"/>
              </a:rPr>
              <a:t>3). Сколько страниц этой книги вы прочитали к сегодняшнему дню?</a:t>
            </a:r>
            <a:br>
              <a:rPr lang="ru-RU" sz="1000">
                <a:cs typeface="Times New Roman" pitchFamily="18" charset="0"/>
              </a:rPr>
            </a:br>
            <a:r>
              <a:rPr lang="en-US" sz="1000">
                <a:cs typeface="Times New Roman" pitchFamily="18" charset="0"/>
              </a:rPr>
              <a:t>a) How many pages of the book did you read for today? </a:t>
            </a:r>
            <a:br>
              <a:rPr lang="en-US" sz="1000">
                <a:cs typeface="Times New Roman" pitchFamily="18" charset="0"/>
              </a:rPr>
            </a:br>
            <a:r>
              <a:rPr lang="en-US" sz="1000">
                <a:cs typeface="Times New Roman" pitchFamily="18" charset="0"/>
              </a:rPr>
              <a:t>b) How many pages of the book have you read for today? </a:t>
            </a:r>
            <a:endParaRPr lang="ru-RU" sz="1000">
              <a:cs typeface="Times New Roman" pitchFamily="18" charset="0"/>
            </a:endParaRPr>
          </a:p>
          <a:p>
            <a:pPr eaLnBrk="0" hangingPunct="0">
              <a:defRPr/>
            </a:pPr>
            <a:r>
              <a:rPr lang="ru-RU" sz="1000">
                <a:cs typeface="Times New Roman" pitchFamily="18" charset="0"/>
              </a:rPr>
              <a:t>4). Она еще не написала упражнение. </a:t>
            </a:r>
            <a:br>
              <a:rPr lang="ru-RU" sz="1000">
                <a:cs typeface="Times New Roman" pitchFamily="18" charset="0"/>
              </a:rPr>
            </a:br>
            <a:r>
              <a:rPr lang="en-US" sz="1000">
                <a:cs typeface="Times New Roman" pitchFamily="18" charset="0"/>
              </a:rPr>
              <a:t>a) She hasn't written the exercise yet. </a:t>
            </a:r>
            <a:br>
              <a:rPr lang="en-US" sz="1000">
                <a:cs typeface="Times New Roman" pitchFamily="18" charset="0"/>
              </a:rPr>
            </a:br>
            <a:r>
              <a:rPr lang="en-US" sz="1000">
                <a:cs typeface="Times New Roman" pitchFamily="18" charset="0"/>
              </a:rPr>
              <a:t>b) She didn't write the exercise yet. </a:t>
            </a:r>
            <a:endParaRPr lang="ru-RU" sz="1000">
              <a:cs typeface="Times New Roman" pitchFamily="18" charset="0"/>
            </a:endParaRPr>
          </a:p>
          <a:p>
            <a:pPr eaLnBrk="0" hangingPunct="0">
              <a:defRPr/>
            </a:pPr>
            <a:r>
              <a:rPr lang="en-US" sz="1000">
                <a:cs typeface="Times New Roman" pitchFamily="18" charset="0"/>
              </a:rPr>
              <a:t>5) </a:t>
            </a:r>
            <a:r>
              <a:rPr lang="ru-RU" sz="1000">
                <a:cs typeface="Times New Roman" pitchFamily="18" charset="0"/>
              </a:rPr>
              <a:t>Он</a:t>
            </a:r>
            <a:r>
              <a:rPr lang="en-US" sz="1000">
                <a:cs typeface="Times New Roman" pitchFamily="18" charset="0"/>
              </a:rPr>
              <a:t> </a:t>
            </a:r>
            <a:r>
              <a:rPr lang="ru-RU" sz="1000">
                <a:cs typeface="Times New Roman" pitchFamily="18" charset="0"/>
              </a:rPr>
              <a:t>уже</a:t>
            </a:r>
            <a:r>
              <a:rPr lang="en-US" sz="1000">
                <a:cs typeface="Times New Roman" pitchFamily="18" charset="0"/>
              </a:rPr>
              <a:t> </a:t>
            </a:r>
            <a:r>
              <a:rPr lang="ru-RU" sz="1000">
                <a:cs typeface="Times New Roman" pitchFamily="18" charset="0"/>
              </a:rPr>
              <a:t>пришел</a:t>
            </a:r>
            <a:r>
              <a:rPr lang="en-US" sz="1000">
                <a:cs typeface="Times New Roman" pitchFamily="18" charset="0"/>
              </a:rPr>
              <a:t> </a:t>
            </a:r>
            <a:r>
              <a:rPr lang="ru-RU" sz="1000">
                <a:cs typeface="Times New Roman" pitchFamily="18" charset="0"/>
              </a:rPr>
              <a:t>в</a:t>
            </a:r>
            <a:r>
              <a:rPr lang="en-US" sz="1000">
                <a:cs typeface="Times New Roman" pitchFamily="18" charset="0"/>
              </a:rPr>
              <a:t> </a:t>
            </a:r>
            <a:r>
              <a:rPr lang="ru-RU" sz="1000">
                <a:cs typeface="Times New Roman" pitchFamily="18" charset="0"/>
              </a:rPr>
              <a:t>школу</a:t>
            </a:r>
            <a:r>
              <a:rPr lang="en-US" sz="1000">
                <a:cs typeface="Times New Roman" pitchFamily="18" charset="0"/>
              </a:rPr>
              <a:t>.</a:t>
            </a:r>
            <a:br>
              <a:rPr lang="en-US" sz="1000">
                <a:cs typeface="Times New Roman" pitchFamily="18" charset="0"/>
              </a:rPr>
            </a:br>
            <a:r>
              <a:rPr lang="en-US" sz="1000">
                <a:cs typeface="Times New Roman" pitchFamily="18" charset="0"/>
              </a:rPr>
              <a:t>a) </a:t>
            </a:r>
            <a:r>
              <a:rPr lang="ru-RU" sz="1000">
                <a:cs typeface="Times New Roman" pitchFamily="18" charset="0"/>
              </a:rPr>
              <a:t>Не</a:t>
            </a:r>
            <a:r>
              <a:rPr lang="en-US" sz="1000">
                <a:cs typeface="Times New Roman" pitchFamily="18" charset="0"/>
              </a:rPr>
              <a:t> has come to school.</a:t>
            </a:r>
            <a:br>
              <a:rPr lang="en-US" sz="1000">
                <a:cs typeface="Times New Roman" pitchFamily="18" charset="0"/>
              </a:rPr>
            </a:br>
            <a:r>
              <a:rPr lang="en-US" sz="1000">
                <a:cs typeface="Times New Roman" pitchFamily="18" charset="0"/>
              </a:rPr>
              <a:t>b) He came to school. </a:t>
            </a:r>
            <a:endParaRPr lang="ru-RU" sz="1000">
              <a:cs typeface="Times New Roman" pitchFamily="18" charset="0"/>
            </a:endParaRPr>
          </a:p>
        </p:txBody>
      </p:sp>
      <p:pic>
        <p:nvPicPr>
          <p:cNvPr id="5" name="Picture 3" descr="C:\Documents and Settings\User\Рабочий стол\Новая папка (3)\106_0901.JPG"/>
          <p:cNvPicPr>
            <a:picLocks noChangeAspect="1" noChangeArrowheads="1"/>
          </p:cNvPicPr>
          <p:nvPr/>
        </p:nvPicPr>
        <p:blipFill>
          <a:blip r:embed="rId2" cstate="print">
            <a:lum bright="20000" contrast="10000"/>
          </a:blip>
          <a:srcRect/>
          <a:stretch>
            <a:fillRect/>
          </a:stretch>
        </p:blipFill>
        <p:spPr bwMode="auto">
          <a:xfrm>
            <a:off x="5148263" y="1412876"/>
            <a:ext cx="2664097" cy="1997784"/>
          </a:xfrm>
          <a:prstGeom prst="rect">
            <a:avLst/>
          </a:prstGeom>
          <a:ln>
            <a:noFill/>
          </a:ln>
          <a:effectLst>
            <a:outerShdw blurRad="292100" dist="139700" dir="2700000" algn="tl" rotWithShape="0">
              <a:srgbClr val="333333">
                <a:alpha val="65000"/>
              </a:srgbClr>
            </a:outerShdw>
          </a:effectLst>
        </p:spPr>
      </p:pic>
      <p:pic>
        <p:nvPicPr>
          <p:cNvPr id="6" name="Picture 2" descr="D:\DCIM\106KM853\106_0939.JPG"/>
          <p:cNvPicPr>
            <a:picLocks noChangeAspect="1" noChangeArrowheads="1"/>
          </p:cNvPicPr>
          <p:nvPr/>
        </p:nvPicPr>
        <p:blipFill>
          <a:blip r:embed="rId3" cstate="print">
            <a:lum bright="20000" contrast="10000"/>
          </a:blip>
          <a:srcRect/>
          <a:stretch>
            <a:fillRect/>
          </a:stretch>
        </p:blipFill>
        <p:spPr bwMode="auto">
          <a:xfrm>
            <a:off x="5148064" y="4293096"/>
            <a:ext cx="2808113" cy="17820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1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4"/>
          <p:cNvSpPr>
            <a:spLocks noGrp="1"/>
          </p:cNvSpPr>
          <p:nvPr>
            <p:ph type="sldNum" sz="quarter" idx="12"/>
          </p:nvPr>
        </p:nvSpPr>
        <p:spPr/>
        <p:txBody>
          <a:bodyPr/>
          <a:lstStyle/>
          <a:p>
            <a:pPr>
              <a:defRPr/>
            </a:pPr>
            <a:fld id="{9FC2D554-AE89-4311-8EC6-549133F4E3E7}" type="slidenum">
              <a:rPr lang="ru-RU"/>
              <a:pPr>
                <a:defRPr/>
              </a:pPr>
              <a:t>19</a:t>
            </a:fld>
            <a:endParaRPr lang="ru-RU"/>
          </a:p>
        </p:txBody>
      </p:sp>
      <p:sp>
        <p:nvSpPr>
          <p:cNvPr id="10246" name="Line 6"/>
          <p:cNvSpPr>
            <a:spLocks noChangeShapeType="1"/>
          </p:cNvSpPr>
          <p:nvPr/>
        </p:nvSpPr>
        <p:spPr bwMode="auto">
          <a:xfrm>
            <a:off x="1665288" y="1295400"/>
            <a:ext cx="6040437" cy="0"/>
          </a:xfrm>
          <a:prstGeom prst="line">
            <a:avLst/>
          </a:prstGeom>
          <a:noFill/>
          <a:ln w="9525">
            <a:solidFill>
              <a:srgbClr val="FF0000"/>
            </a:solidFill>
            <a:round/>
            <a:headEnd/>
            <a:tailEnd/>
          </a:ln>
        </p:spPr>
        <p:txBody>
          <a:bodyPr/>
          <a:lstStyle/>
          <a:p>
            <a:endParaRPr lang="ru-RU"/>
          </a:p>
        </p:txBody>
      </p:sp>
      <p:sp>
        <p:nvSpPr>
          <p:cNvPr id="10247" name="Line 7"/>
          <p:cNvSpPr>
            <a:spLocks noChangeShapeType="1"/>
          </p:cNvSpPr>
          <p:nvPr/>
        </p:nvSpPr>
        <p:spPr bwMode="auto">
          <a:xfrm>
            <a:off x="1665288" y="1295400"/>
            <a:ext cx="0" cy="388938"/>
          </a:xfrm>
          <a:prstGeom prst="line">
            <a:avLst/>
          </a:prstGeom>
          <a:noFill/>
          <a:ln w="9525">
            <a:solidFill>
              <a:srgbClr val="FF0000"/>
            </a:solidFill>
            <a:round/>
            <a:headEnd/>
            <a:tailEnd/>
          </a:ln>
        </p:spPr>
        <p:txBody>
          <a:bodyPr/>
          <a:lstStyle/>
          <a:p>
            <a:endParaRPr lang="ru-RU"/>
          </a:p>
        </p:txBody>
      </p:sp>
      <p:sp>
        <p:nvSpPr>
          <p:cNvPr id="10249" name="Line 9"/>
          <p:cNvSpPr>
            <a:spLocks noChangeShapeType="1"/>
          </p:cNvSpPr>
          <p:nvPr/>
        </p:nvSpPr>
        <p:spPr bwMode="auto">
          <a:xfrm>
            <a:off x="7705725" y="1295400"/>
            <a:ext cx="0" cy="388938"/>
          </a:xfrm>
          <a:prstGeom prst="line">
            <a:avLst/>
          </a:prstGeom>
          <a:noFill/>
          <a:ln w="9525">
            <a:solidFill>
              <a:srgbClr val="FF0000"/>
            </a:solidFill>
            <a:round/>
            <a:headEnd/>
            <a:tailEnd/>
          </a:ln>
        </p:spPr>
        <p:txBody>
          <a:bodyPr/>
          <a:lstStyle/>
          <a:p>
            <a:endParaRPr lang="ru-RU"/>
          </a:p>
        </p:txBody>
      </p:sp>
      <p:sp>
        <p:nvSpPr>
          <p:cNvPr id="12" name="Скругленный прямоугольник 11"/>
          <p:cNvSpPr/>
          <p:nvPr/>
        </p:nvSpPr>
        <p:spPr>
          <a:xfrm>
            <a:off x="179388" y="1700213"/>
            <a:ext cx="252095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effectLst>
                  <a:outerShdw blurRad="38100" dist="38100" dir="2700000" algn="tl">
                    <a:srgbClr val="000000">
                      <a:alpha val="43137"/>
                    </a:srgbClr>
                  </a:outerShdw>
                </a:effectLst>
              </a:rPr>
              <a:t>координатор</a:t>
            </a:r>
          </a:p>
        </p:txBody>
      </p:sp>
      <p:sp>
        <p:nvSpPr>
          <p:cNvPr id="14" name="Скругленный прямоугольник 13"/>
          <p:cNvSpPr/>
          <p:nvPr/>
        </p:nvSpPr>
        <p:spPr>
          <a:xfrm>
            <a:off x="6372225" y="1700213"/>
            <a:ext cx="259238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effectLst>
                  <a:outerShdw blurRad="38100" dist="38100" dir="2700000" algn="tl">
                    <a:srgbClr val="000000">
                      <a:alpha val="43137"/>
                    </a:srgbClr>
                  </a:outerShdw>
                </a:effectLst>
              </a:rPr>
              <a:t>рабочий инструмент</a:t>
            </a:r>
          </a:p>
        </p:txBody>
      </p:sp>
      <p:pic>
        <p:nvPicPr>
          <p:cNvPr id="35841" name="Picture 1"/>
          <p:cNvPicPr>
            <a:picLocks noChangeAspect="1" noChangeArrowheads="1"/>
          </p:cNvPicPr>
          <p:nvPr/>
        </p:nvPicPr>
        <p:blipFill>
          <a:blip r:embed="rId2" cstate="print"/>
          <a:srcRect/>
          <a:stretch>
            <a:fillRect/>
          </a:stretch>
        </p:blipFill>
        <p:spPr bwMode="auto">
          <a:xfrm>
            <a:off x="3286125" y="285750"/>
            <a:ext cx="2520950" cy="1989138"/>
          </a:xfrm>
          <a:prstGeom prst="rect">
            <a:avLst/>
          </a:prstGeom>
          <a:noFill/>
          <a:ln w="9525">
            <a:solidFill>
              <a:schemeClr val="tx1"/>
            </a:solidFill>
            <a:miter lim="800000"/>
            <a:headEnd/>
            <a:tailEnd/>
          </a:ln>
        </p:spPr>
      </p:pic>
      <p:sp>
        <p:nvSpPr>
          <p:cNvPr id="19" name="Скругленный прямоугольник 18"/>
          <p:cNvSpPr/>
          <p:nvPr/>
        </p:nvSpPr>
        <p:spPr>
          <a:xfrm>
            <a:off x="2916238" y="2781300"/>
            <a:ext cx="316865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dirty="0">
                <a:solidFill>
                  <a:schemeClr val="bg1"/>
                </a:solidFill>
                <a:effectLst>
                  <a:outerShdw blurRad="38100" dist="38100" dir="2700000" algn="tl">
                    <a:srgbClr val="000000">
                      <a:alpha val="43137"/>
                    </a:srgbClr>
                  </a:outerShdw>
                </a:effectLst>
              </a:rPr>
              <a:t>результат </a:t>
            </a:r>
          </a:p>
        </p:txBody>
      </p:sp>
      <p:cxnSp>
        <p:nvCxnSpPr>
          <p:cNvPr id="21" name="Прямая соединительная линия 20"/>
          <p:cNvCxnSpPr>
            <a:stCxn id="35841" idx="2"/>
            <a:endCxn id="19" idx="0"/>
          </p:cNvCxnSpPr>
          <p:nvPr/>
        </p:nvCxnSpPr>
        <p:spPr>
          <a:xfrm rot="5400000">
            <a:off x="4270376" y="2505075"/>
            <a:ext cx="506412" cy="460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Стрелка вниз 28"/>
          <p:cNvSpPr/>
          <p:nvPr/>
        </p:nvSpPr>
        <p:spPr>
          <a:xfrm>
            <a:off x="3176588" y="3789363"/>
            <a:ext cx="242887" cy="431800"/>
          </a:xfrm>
          <a:prstGeom prst="downArrow">
            <a:avLst>
              <a:gd name="adj1" fmla="val 50000"/>
              <a:gd name="adj2" fmla="val 917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 name="Скругленный прямоугольник 29"/>
          <p:cNvSpPr/>
          <p:nvPr/>
        </p:nvSpPr>
        <p:spPr>
          <a:xfrm>
            <a:off x="179388" y="4292600"/>
            <a:ext cx="2016125" cy="2305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50000"/>
              </a:spcBef>
              <a:spcAft>
                <a:spcPts val="0"/>
              </a:spcAft>
              <a:defRPr/>
            </a:pPr>
            <a:r>
              <a:rPr lang="ru-RU" sz="1600" b="1" dirty="0">
                <a:solidFill>
                  <a:schemeClr val="bg1"/>
                </a:solidFill>
                <a:effectLst>
                  <a:outerShdw blurRad="38100" dist="38100" dir="2700000" algn="tl">
                    <a:srgbClr val="000000">
                      <a:alpha val="43137"/>
                    </a:srgbClr>
                  </a:outerShdw>
                </a:effectLst>
              </a:rPr>
              <a:t>Осознание учащимся сочетания предметной  и информационной подготовки. </a:t>
            </a:r>
          </a:p>
        </p:txBody>
      </p:sp>
      <p:sp>
        <p:nvSpPr>
          <p:cNvPr id="31" name="Скругленный прямоугольник 30"/>
          <p:cNvSpPr/>
          <p:nvPr/>
        </p:nvSpPr>
        <p:spPr>
          <a:xfrm>
            <a:off x="2411413" y="4292600"/>
            <a:ext cx="2089150" cy="2305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50000"/>
              </a:spcBef>
              <a:spcAft>
                <a:spcPts val="0"/>
              </a:spcAft>
              <a:defRPr/>
            </a:pPr>
            <a:r>
              <a:rPr lang="ru-RU" sz="1600" b="1" dirty="0">
                <a:solidFill>
                  <a:schemeClr val="bg1"/>
                </a:solidFill>
                <a:effectLst>
                  <a:outerShdw blurRad="38100" dist="38100" dir="2700000" algn="tl">
                    <a:srgbClr val="000000">
                      <a:alpha val="43137"/>
                    </a:srgbClr>
                  </a:outerShdw>
                </a:effectLst>
              </a:rPr>
              <a:t>Создание учеником собственного интеллектуального продукта</a:t>
            </a:r>
          </a:p>
        </p:txBody>
      </p:sp>
      <p:sp>
        <p:nvSpPr>
          <p:cNvPr id="32" name="Скругленный прямоугольник 31"/>
          <p:cNvSpPr/>
          <p:nvPr/>
        </p:nvSpPr>
        <p:spPr>
          <a:xfrm>
            <a:off x="4859338" y="4292600"/>
            <a:ext cx="1800225"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50000"/>
              </a:spcBef>
              <a:spcAft>
                <a:spcPts val="0"/>
              </a:spcAft>
              <a:defRPr/>
            </a:pPr>
            <a:r>
              <a:rPr lang="ru-RU" sz="1600" b="1" dirty="0">
                <a:solidFill>
                  <a:schemeClr val="bg1"/>
                </a:solidFill>
                <a:effectLst>
                  <a:outerShdw blurRad="38100" dist="38100" dir="2700000" algn="tl">
                    <a:srgbClr val="000000">
                      <a:alpha val="43137"/>
                    </a:srgbClr>
                  </a:outerShdw>
                </a:effectLst>
              </a:rPr>
              <a:t>Умение каждого обучающегося свободно работать с информацией</a:t>
            </a:r>
          </a:p>
        </p:txBody>
      </p:sp>
      <p:sp>
        <p:nvSpPr>
          <p:cNvPr id="33" name="Скругленный прямоугольник 32"/>
          <p:cNvSpPr/>
          <p:nvPr/>
        </p:nvSpPr>
        <p:spPr>
          <a:xfrm>
            <a:off x="7019925" y="4365625"/>
            <a:ext cx="1706563" cy="2159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50000"/>
              </a:spcBef>
              <a:spcAft>
                <a:spcPts val="0"/>
              </a:spcAft>
              <a:defRPr/>
            </a:pPr>
            <a:r>
              <a:rPr lang="ru-RU" sz="1600" b="1" dirty="0">
                <a:solidFill>
                  <a:schemeClr val="bg1"/>
                </a:solidFill>
                <a:effectLst>
                  <a:outerShdw blurRad="38100" dist="38100" dir="2700000" algn="tl">
                    <a:srgbClr val="000000">
                      <a:alpha val="43137"/>
                    </a:srgbClr>
                  </a:outerShdw>
                </a:effectLst>
              </a:rPr>
              <a:t>Умение провести рефлексию, самоанализ и коллективный анализ.</a:t>
            </a:r>
          </a:p>
        </p:txBody>
      </p:sp>
      <p:sp>
        <p:nvSpPr>
          <p:cNvPr id="34" name="Стрелка углом вверх 33"/>
          <p:cNvSpPr/>
          <p:nvPr/>
        </p:nvSpPr>
        <p:spPr>
          <a:xfrm flipH="1" flipV="1">
            <a:off x="1042988" y="3068638"/>
            <a:ext cx="1657350" cy="1081087"/>
          </a:xfrm>
          <a:prstGeom prst="bentUpArrow">
            <a:avLst>
              <a:gd name="adj1" fmla="val 1362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5" name="Стрелка вниз 34"/>
          <p:cNvSpPr/>
          <p:nvPr/>
        </p:nvSpPr>
        <p:spPr>
          <a:xfrm>
            <a:off x="5580063" y="3789363"/>
            <a:ext cx="242887" cy="431800"/>
          </a:xfrm>
          <a:prstGeom prst="downArrow">
            <a:avLst>
              <a:gd name="adj1" fmla="val 50000"/>
              <a:gd name="adj2" fmla="val 917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6" name="Стрелка углом вверх 35"/>
          <p:cNvSpPr/>
          <p:nvPr/>
        </p:nvSpPr>
        <p:spPr>
          <a:xfrm rot="10800000" flipH="1">
            <a:off x="6291263" y="3141663"/>
            <a:ext cx="1881187" cy="1038225"/>
          </a:xfrm>
          <a:prstGeom prst="bentUpArrow">
            <a:avLst>
              <a:gd name="adj1" fmla="val 1362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5841"/>
                                        </p:tgtEl>
                                        <p:attrNameLst>
                                          <p:attrName>style.visibility</p:attrName>
                                        </p:attrNameLst>
                                      </p:cBhvr>
                                      <p:to>
                                        <p:strVal val="visible"/>
                                      </p:to>
                                    </p:set>
                                    <p:anim calcmode="lin" valueType="num">
                                      <p:cBhvr>
                                        <p:cTn id="7" dur="1000" fill="hold"/>
                                        <p:tgtEl>
                                          <p:spTgt spid="35841"/>
                                        </p:tgtEl>
                                        <p:attrNameLst>
                                          <p:attrName>ppt_w</p:attrName>
                                        </p:attrNameLst>
                                      </p:cBhvr>
                                      <p:tavLst>
                                        <p:tav tm="0">
                                          <p:val>
                                            <p:fltVal val="0"/>
                                          </p:val>
                                        </p:tav>
                                        <p:tav tm="100000">
                                          <p:val>
                                            <p:strVal val="#ppt_w"/>
                                          </p:val>
                                        </p:tav>
                                      </p:tavLst>
                                    </p:anim>
                                    <p:anim calcmode="lin" valueType="num">
                                      <p:cBhvr>
                                        <p:cTn id="8" dur="1000" fill="hold"/>
                                        <p:tgtEl>
                                          <p:spTgt spid="3584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par>
                          <p:cTn id="41" fill="hold">
                            <p:stCondLst>
                              <p:cond delay="3500"/>
                            </p:stCondLst>
                            <p:childTnLst>
                              <p:par>
                                <p:cTn id="42" presetID="22" presetClass="entr" presetSubtype="1"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up)">
                                      <p:cBhvr>
                                        <p:cTn id="44" dur="500"/>
                                        <p:tgtEl>
                                          <p:spTgt spid="36"/>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10246"/>
                                        </p:tgtEl>
                                        <p:attrNameLst>
                                          <p:attrName>style.visibility</p:attrName>
                                        </p:attrNameLst>
                                      </p:cBhvr>
                                      <p:to>
                                        <p:strVal val="visible"/>
                                      </p:to>
                                    </p:set>
                                    <p:animEffect transition="in" filter="wipe(up)">
                                      <p:cBhvr>
                                        <p:cTn id="51" dur="500"/>
                                        <p:tgtEl>
                                          <p:spTgt spid="1024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247"/>
                                        </p:tgtEl>
                                        <p:attrNameLst>
                                          <p:attrName>style.visibility</p:attrName>
                                        </p:attrNameLst>
                                      </p:cBhvr>
                                      <p:to>
                                        <p:strVal val="visible"/>
                                      </p:to>
                                    </p:set>
                                    <p:animEffect transition="in" filter="wipe(up)">
                                      <p:cBhvr>
                                        <p:cTn id="54" dur="500"/>
                                        <p:tgtEl>
                                          <p:spTgt spid="10247"/>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249"/>
                                        </p:tgtEl>
                                        <p:attrNameLst>
                                          <p:attrName>style.visibility</p:attrName>
                                        </p:attrNameLst>
                                      </p:cBhvr>
                                      <p:to>
                                        <p:strVal val="visible"/>
                                      </p:to>
                                    </p:set>
                                    <p:animEffect transition="in" filter="wipe(up)">
                                      <p:cBhvr>
                                        <p:cTn id="57" dur="500"/>
                                        <p:tgtEl>
                                          <p:spTgt spid="10249"/>
                                        </p:tgtEl>
                                      </p:cBhvr>
                                    </p:animEffect>
                                  </p:childTnLst>
                                </p:cTn>
                              </p:par>
                              <p:par>
                                <p:cTn id="58" presetID="22" presetClass="entr" presetSubtype="1"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249" grpId="0" animBg="1"/>
      <p:bldP spid="12" grpId="0" animBg="1"/>
      <p:bldP spid="14" grpId="0" animBg="1"/>
      <p:bldP spid="19" grpId="0" animBg="1"/>
      <p:bldP spid="29" grpId="0" animBg="1"/>
      <p:bldP spid="30" grpId="0" animBg="1"/>
      <p:bldP spid="31" grpId="0" animBg="1"/>
      <p:bldP spid="32" grpId="0" animBg="1"/>
      <p:bldP spid="33"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68313" y="404813"/>
            <a:ext cx="8280400" cy="6199187"/>
          </a:xfrm>
          <a:prstGeom prst="rect">
            <a:avLst/>
          </a:prstGeom>
          <a:solidFill>
            <a:srgbClr val="FFFFFF"/>
          </a:solid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9"/>
          <p:cNvGrpSpPr>
            <a:grpSpLocks/>
          </p:cNvGrpSpPr>
          <p:nvPr/>
        </p:nvGrpSpPr>
        <p:grpSpPr bwMode="auto">
          <a:xfrm>
            <a:off x="5652120" y="4581128"/>
            <a:ext cx="2550938" cy="1949350"/>
            <a:chOff x="5405387" y="4071942"/>
            <a:chExt cx="3476923" cy="2607472"/>
          </a:xfrm>
        </p:grpSpPr>
        <p:pic>
          <p:nvPicPr>
            <p:cNvPr id="23570" name="Picture 4" descr="D:\DCIM\106KM853\106_0931.JPG"/>
            <p:cNvPicPr>
              <a:picLocks noChangeAspect="1" noChangeArrowheads="1"/>
            </p:cNvPicPr>
            <p:nvPr/>
          </p:nvPicPr>
          <p:blipFill>
            <a:blip r:embed="rId2" cstate="print">
              <a:lum bright="20000"/>
            </a:blip>
            <a:srcRect/>
            <a:stretch>
              <a:fillRect/>
            </a:stretch>
          </p:blipFill>
          <p:spPr bwMode="auto">
            <a:xfrm>
              <a:off x="5405387" y="4071942"/>
              <a:ext cx="3476923" cy="2607472"/>
            </a:xfrm>
            <a:prstGeom prst="rect">
              <a:avLst/>
            </a:prstGeom>
            <a:noFill/>
            <a:ln w="9525">
              <a:solidFill>
                <a:schemeClr val="tx1"/>
              </a:solidFill>
              <a:miter lim="800000"/>
              <a:headEnd/>
              <a:tailEnd/>
            </a:ln>
          </p:spPr>
        </p:pic>
        <p:sp>
          <p:nvSpPr>
            <p:cNvPr id="23571" name="TextBox 11"/>
            <p:cNvSpPr txBox="1">
              <a:spLocks noChangeArrowheads="1"/>
            </p:cNvSpPr>
            <p:nvPr/>
          </p:nvSpPr>
          <p:spPr bwMode="auto">
            <a:xfrm>
              <a:off x="6715140" y="6286520"/>
              <a:ext cx="2061975" cy="369332"/>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More about London</a:t>
              </a:r>
              <a:endParaRPr lang="ru-RU">
                <a:solidFill>
                  <a:srgbClr val="FF0000"/>
                </a:solidFill>
                <a:latin typeface="Calibri" pitchFamily="34" charset="0"/>
              </a:endParaRPr>
            </a:p>
          </p:txBody>
        </p:sp>
      </p:grpSp>
      <p:grpSp>
        <p:nvGrpSpPr>
          <p:cNvPr id="3" name="Группа 18"/>
          <p:cNvGrpSpPr>
            <a:grpSpLocks/>
          </p:cNvGrpSpPr>
          <p:nvPr/>
        </p:nvGrpSpPr>
        <p:grpSpPr bwMode="auto">
          <a:xfrm rot="-503021">
            <a:off x="6476741" y="231794"/>
            <a:ext cx="2445989" cy="1826754"/>
            <a:chOff x="5521445" y="2141461"/>
            <a:chExt cx="2446498" cy="1826797"/>
          </a:xfrm>
        </p:grpSpPr>
        <p:pic>
          <p:nvPicPr>
            <p:cNvPr id="23568" name="Picture 6" descr="D:\DCIM\106KM853\106_0927.JPG"/>
            <p:cNvPicPr>
              <a:picLocks noChangeAspect="1" noChangeArrowheads="1"/>
            </p:cNvPicPr>
            <p:nvPr/>
          </p:nvPicPr>
          <p:blipFill>
            <a:blip r:embed="rId3" cstate="print">
              <a:lum bright="20000"/>
            </a:blip>
            <a:srcRect/>
            <a:stretch>
              <a:fillRect/>
            </a:stretch>
          </p:blipFill>
          <p:spPr bwMode="auto">
            <a:xfrm rot="628779">
              <a:off x="5521445" y="2141461"/>
              <a:ext cx="2435934" cy="1826797"/>
            </a:xfrm>
            <a:prstGeom prst="rect">
              <a:avLst/>
            </a:prstGeom>
            <a:noFill/>
            <a:ln w="9525">
              <a:solidFill>
                <a:schemeClr val="tx1"/>
              </a:solidFill>
              <a:miter lim="800000"/>
              <a:headEnd/>
              <a:tailEnd/>
            </a:ln>
          </p:spPr>
        </p:pic>
        <p:sp>
          <p:nvSpPr>
            <p:cNvPr id="23569" name="TextBox 10"/>
            <p:cNvSpPr txBox="1">
              <a:spLocks noChangeArrowheads="1"/>
            </p:cNvSpPr>
            <p:nvPr/>
          </p:nvSpPr>
          <p:spPr bwMode="auto">
            <a:xfrm rot="521478">
              <a:off x="6929454" y="2428868"/>
              <a:ext cx="1038489" cy="369332"/>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My Town</a:t>
              </a:r>
              <a:endParaRPr lang="ru-RU">
                <a:solidFill>
                  <a:srgbClr val="FF0000"/>
                </a:solidFill>
                <a:latin typeface="Calibri" pitchFamily="34" charset="0"/>
              </a:endParaRPr>
            </a:p>
          </p:txBody>
        </p:sp>
      </p:grpSp>
      <p:grpSp>
        <p:nvGrpSpPr>
          <p:cNvPr id="4" name="Группа 16"/>
          <p:cNvGrpSpPr>
            <a:grpSpLocks/>
          </p:cNvGrpSpPr>
          <p:nvPr/>
        </p:nvGrpSpPr>
        <p:grpSpPr bwMode="auto">
          <a:xfrm>
            <a:off x="179389" y="260350"/>
            <a:ext cx="2520404" cy="1368450"/>
            <a:chOff x="179512" y="260648"/>
            <a:chExt cx="3558014" cy="2668286"/>
          </a:xfrm>
        </p:grpSpPr>
        <p:pic>
          <p:nvPicPr>
            <p:cNvPr id="23566" name="Picture 8" descr="D:\DCIM\106KM853\106_0933.JPG"/>
            <p:cNvPicPr>
              <a:picLocks noChangeAspect="1" noChangeArrowheads="1"/>
            </p:cNvPicPr>
            <p:nvPr/>
          </p:nvPicPr>
          <p:blipFill>
            <a:blip r:embed="rId4" cstate="print">
              <a:lum bright="20000"/>
            </a:blip>
            <a:srcRect/>
            <a:stretch>
              <a:fillRect/>
            </a:stretch>
          </p:blipFill>
          <p:spPr bwMode="auto">
            <a:xfrm>
              <a:off x="179512" y="260648"/>
              <a:ext cx="3558014" cy="2668286"/>
            </a:xfrm>
            <a:prstGeom prst="rect">
              <a:avLst/>
            </a:prstGeom>
            <a:noFill/>
            <a:ln w="9525">
              <a:solidFill>
                <a:schemeClr val="tx1"/>
              </a:solidFill>
              <a:miter lim="800000"/>
              <a:headEnd/>
              <a:tailEnd/>
            </a:ln>
          </p:spPr>
        </p:pic>
        <p:sp>
          <p:nvSpPr>
            <p:cNvPr id="23567" name="TextBox 15"/>
            <p:cNvSpPr txBox="1">
              <a:spLocks noChangeArrowheads="1"/>
            </p:cNvSpPr>
            <p:nvPr/>
          </p:nvSpPr>
          <p:spPr bwMode="auto">
            <a:xfrm>
              <a:off x="214282" y="285728"/>
              <a:ext cx="1087221" cy="369332"/>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My Room</a:t>
              </a:r>
              <a:endParaRPr lang="ru-RU">
                <a:solidFill>
                  <a:srgbClr val="FF0000"/>
                </a:solidFill>
                <a:latin typeface="Calibri" pitchFamily="34" charset="0"/>
              </a:endParaRPr>
            </a:p>
          </p:txBody>
        </p:sp>
      </p:grpSp>
      <p:grpSp>
        <p:nvGrpSpPr>
          <p:cNvPr id="5" name="Группа 14"/>
          <p:cNvGrpSpPr>
            <a:grpSpLocks/>
          </p:cNvGrpSpPr>
          <p:nvPr/>
        </p:nvGrpSpPr>
        <p:grpSpPr bwMode="auto">
          <a:xfrm rot="1442654">
            <a:off x="238654" y="4665167"/>
            <a:ext cx="2379697" cy="2142964"/>
            <a:chOff x="1279579" y="3040043"/>
            <a:chExt cx="2663842" cy="2134557"/>
          </a:xfrm>
        </p:grpSpPr>
        <p:pic>
          <p:nvPicPr>
            <p:cNvPr id="23564" name="Picture 3" descr="D:\DCIM\106KM853\106_0934.JPG"/>
            <p:cNvPicPr>
              <a:picLocks noChangeAspect="1" noChangeArrowheads="1"/>
            </p:cNvPicPr>
            <p:nvPr/>
          </p:nvPicPr>
          <p:blipFill>
            <a:blip r:embed="rId5" cstate="print">
              <a:lum bright="10000"/>
            </a:blip>
            <a:srcRect/>
            <a:stretch>
              <a:fillRect/>
            </a:stretch>
          </p:blipFill>
          <p:spPr bwMode="auto">
            <a:xfrm rot="20209664">
              <a:off x="1279579" y="3040043"/>
              <a:ext cx="2663842" cy="1997713"/>
            </a:xfrm>
            <a:prstGeom prst="rect">
              <a:avLst/>
            </a:prstGeom>
            <a:noFill/>
            <a:ln w="9525">
              <a:solidFill>
                <a:schemeClr val="tx1"/>
              </a:solidFill>
              <a:miter lim="800000"/>
              <a:headEnd/>
              <a:tailEnd/>
            </a:ln>
          </p:spPr>
        </p:pic>
        <p:sp>
          <p:nvSpPr>
            <p:cNvPr id="23565" name="TextBox 9"/>
            <p:cNvSpPr txBox="1">
              <a:spLocks noChangeArrowheads="1"/>
            </p:cNvSpPr>
            <p:nvPr/>
          </p:nvSpPr>
          <p:spPr bwMode="auto">
            <a:xfrm rot="-1393448">
              <a:off x="1561354" y="4805268"/>
              <a:ext cx="1077218" cy="369332"/>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Fairytales</a:t>
              </a:r>
              <a:endParaRPr lang="ru-RU">
                <a:solidFill>
                  <a:srgbClr val="FF0000"/>
                </a:solidFill>
                <a:latin typeface="Calibri" pitchFamily="34" charset="0"/>
              </a:endParaRPr>
            </a:p>
          </p:txBody>
        </p:sp>
      </p:grpSp>
      <p:grpSp>
        <p:nvGrpSpPr>
          <p:cNvPr id="6" name="Группа 17"/>
          <p:cNvGrpSpPr>
            <a:grpSpLocks/>
          </p:cNvGrpSpPr>
          <p:nvPr/>
        </p:nvGrpSpPr>
        <p:grpSpPr bwMode="auto">
          <a:xfrm rot="1327535">
            <a:off x="4338784" y="2038002"/>
            <a:ext cx="2551656" cy="1937095"/>
            <a:chOff x="5357818" y="260648"/>
            <a:chExt cx="3649384" cy="2736807"/>
          </a:xfrm>
        </p:grpSpPr>
        <p:pic>
          <p:nvPicPr>
            <p:cNvPr id="23562" name="Picture 5" descr="D:\DCIM\106KM853\106_0928.JPG"/>
            <p:cNvPicPr>
              <a:picLocks noChangeAspect="1" noChangeArrowheads="1"/>
            </p:cNvPicPr>
            <p:nvPr/>
          </p:nvPicPr>
          <p:blipFill>
            <a:blip r:embed="rId6" cstate="print">
              <a:lum bright="20000"/>
            </a:blip>
            <a:srcRect/>
            <a:stretch>
              <a:fillRect/>
            </a:stretch>
          </p:blipFill>
          <p:spPr bwMode="auto">
            <a:xfrm>
              <a:off x="5357818" y="260648"/>
              <a:ext cx="3649384" cy="2736807"/>
            </a:xfrm>
            <a:prstGeom prst="rect">
              <a:avLst/>
            </a:prstGeom>
            <a:noFill/>
            <a:ln w="9525">
              <a:solidFill>
                <a:schemeClr val="tx1"/>
              </a:solidFill>
              <a:miter lim="800000"/>
              <a:headEnd/>
              <a:tailEnd/>
            </a:ln>
          </p:spPr>
        </p:pic>
        <p:sp>
          <p:nvSpPr>
            <p:cNvPr id="23563" name="TextBox 12"/>
            <p:cNvSpPr txBox="1">
              <a:spLocks noChangeArrowheads="1"/>
            </p:cNvSpPr>
            <p:nvPr/>
          </p:nvSpPr>
          <p:spPr bwMode="auto">
            <a:xfrm>
              <a:off x="7358082" y="285728"/>
              <a:ext cx="1586203" cy="369332"/>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Our Magazines</a:t>
              </a:r>
              <a:endParaRPr lang="ru-RU">
                <a:solidFill>
                  <a:srgbClr val="FF0000"/>
                </a:solidFill>
                <a:latin typeface="Calibri" pitchFamily="34" charset="0"/>
              </a:endParaRPr>
            </a:p>
          </p:txBody>
        </p:sp>
      </p:grpSp>
      <p:grpSp>
        <p:nvGrpSpPr>
          <p:cNvPr id="7" name="Группа 21"/>
          <p:cNvGrpSpPr>
            <a:grpSpLocks/>
          </p:cNvGrpSpPr>
          <p:nvPr/>
        </p:nvGrpSpPr>
        <p:grpSpPr bwMode="auto">
          <a:xfrm rot="20737792">
            <a:off x="1536414" y="1948659"/>
            <a:ext cx="2398764" cy="1952571"/>
            <a:chOff x="179512" y="3912142"/>
            <a:chExt cx="3678108" cy="2758348"/>
          </a:xfrm>
        </p:grpSpPr>
        <p:pic>
          <p:nvPicPr>
            <p:cNvPr id="23560" name="Picture 2" descr="D:\DCIM\106KM853\106_0924.JPG"/>
            <p:cNvPicPr>
              <a:picLocks noChangeAspect="1" noChangeArrowheads="1"/>
            </p:cNvPicPr>
            <p:nvPr/>
          </p:nvPicPr>
          <p:blipFill>
            <a:blip r:embed="rId7" cstate="print">
              <a:lum bright="20000"/>
            </a:blip>
            <a:srcRect/>
            <a:stretch>
              <a:fillRect/>
            </a:stretch>
          </p:blipFill>
          <p:spPr bwMode="auto">
            <a:xfrm>
              <a:off x="179512" y="3912142"/>
              <a:ext cx="3678108" cy="2758348"/>
            </a:xfrm>
            <a:prstGeom prst="rect">
              <a:avLst/>
            </a:prstGeom>
            <a:noFill/>
            <a:ln w="9525">
              <a:solidFill>
                <a:schemeClr val="tx1"/>
              </a:solidFill>
              <a:miter lim="800000"/>
              <a:headEnd/>
              <a:tailEnd/>
            </a:ln>
          </p:spPr>
        </p:pic>
        <p:sp>
          <p:nvSpPr>
            <p:cNvPr id="23561" name="TextBox 13"/>
            <p:cNvSpPr txBox="1">
              <a:spLocks noChangeArrowheads="1"/>
            </p:cNvSpPr>
            <p:nvPr/>
          </p:nvSpPr>
          <p:spPr bwMode="auto">
            <a:xfrm>
              <a:off x="247759" y="3933601"/>
              <a:ext cx="1678729" cy="369332"/>
            </a:xfrm>
            <a:prstGeom prst="rect">
              <a:avLst/>
            </a:prstGeom>
            <a:solidFill>
              <a:schemeClr val="bg1"/>
            </a:solidFill>
            <a:ln w="9525">
              <a:noFill/>
              <a:miter lim="800000"/>
              <a:headEnd/>
              <a:tailEnd/>
            </a:ln>
          </p:spPr>
          <p:txBody>
            <a:bodyPr wrap="none">
              <a:spAutoFit/>
            </a:bodyPr>
            <a:lstStyle/>
            <a:p>
              <a:r>
                <a:rPr lang="en-US">
                  <a:solidFill>
                    <a:srgbClr val="FF0000"/>
                  </a:solidFill>
                  <a:latin typeface="Calibri" pitchFamily="34" charset="0"/>
                </a:rPr>
                <a:t>Food and Meals</a:t>
              </a:r>
              <a:endParaRPr lang="ru-RU">
                <a:solidFill>
                  <a:srgbClr val="FF0000"/>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000"/>
                            </p:stCondLst>
                            <p:childTnLst>
                              <p:par>
                                <p:cTn id="30" presetID="15"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000"/>
                            </p:stCondLst>
                            <p:childTnLst>
                              <p:par>
                                <p:cTn id="37" presetID="15"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75" y="642938"/>
            <a:ext cx="7772400" cy="1470025"/>
          </a:xfrm>
        </p:spPr>
        <p:txBody>
          <a:bodyPr/>
          <a:lstStyle/>
          <a:p>
            <a:pPr eaLnBrk="1" hangingPunct="1"/>
            <a:r>
              <a:rPr lang="ru-RU" smtClean="0"/>
              <a:t>Что дает применение ИКТ…?</a:t>
            </a:r>
          </a:p>
        </p:txBody>
      </p:sp>
      <p:cxnSp>
        <p:nvCxnSpPr>
          <p:cNvPr id="5" name="Прямая со стрелкой 4"/>
          <p:cNvCxnSpPr/>
          <p:nvPr/>
        </p:nvCxnSpPr>
        <p:spPr>
          <a:xfrm rot="5400000" flipH="1" flipV="1">
            <a:off x="-215900" y="3357563"/>
            <a:ext cx="2573337" cy="1588"/>
          </a:xfrm>
          <a:prstGeom prst="straightConnector1">
            <a:avLst/>
          </a:prstGeom>
          <a:ln>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 name="Прямая со стрелкой 6"/>
          <p:cNvCxnSpPr/>
          <p:nvPr/>
        </p:nvCxnSpPr>
        <p:spPr>
          <a:xfrm>
            <a:off x="1071563" y="4643438"/>
            <a:ext cx="7358062" cy="1587"/>
          </a:xfrm>
          <a:prstGeom prst="straightConnector1">
            <a:avLst/>
          </a:prstGeom>
          <a:ln>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Прямоугольник 7"/>
          <p:cNvSpPr/>
          <p:nvPr/>
        </p:nvSpPr>
        <p:spPr>
          <a:xfrm>
            <a:off x="1500166" y="3000372"/>
            <a:ext cx="571504" cy="1643074"/>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2857488" y="2786058"/>
            <a:ext cx="642942" cy="1857388"/>
          </a:xfrm>
          <a:prstGeom prst="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ик 9"/>
          <p:cNvSpPr/>
          <p:nvPr/>
        </p:nvSpPr>
        <p:spPr>
          <a:xfrm>
            <a:off x="4214810" y="2285992"/>
            <a:ext cx="642942" cy="23574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5715008" y="2500306"/>
            <a:ext cx="642942" cy="2143140"/>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p:cNvSpPr/>
          <p:nvPr/>
        </p:nvSpPr>
        <p:spPr>
          <a:xfrm>
            <a:off x="7072330" y="2643182"/>
            <a:ext cx="642942" cy="2000264"/>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TextBox 12"/>
          <p:cNvSpPr txBox="1">
            <a:spLocks noChangeArrowheads="1"/>
          </p:cNvSpPr>
          <p:nvPr/>
        </p:nvSpPr>
        <p:spPr bwMode="auto">
          <a:xfrm>
            <a:off x="1071563" y="4786313"/>
            <a:ext cx="1571625" cy="584200"/>
          </a:xfrm>
          <a:prstGeom prst="rect">
            <a:avLst/>
          </a:prstGeom>
          <a:noFill/>
          <a:ln w="9525">
            <a:noFill/>
            <a:miter lim="800000"/>
            <a:headEnd/>
            <a:tailEnd/>
          </a:ln>
        </p:spPr>
        <p:txBody>
          <a:bodyPr>
            <a:spAutoFit/>
          </a:bodyPr>
          <a:lstStyle/>
          <a:p>
            <a:pPr algn="ctr"/>
            <a:r>
              <a:rPr lang="ru-RU" sz="1600">
                <a:solidFill>
                  <a:srgbClr val="002060"/>
                </a:solidFill>
                <a:latin typeface="Calibri" pitchFamily="34" charset="0"/>
              </a:rPr>
              <a:t>Способствует запоминанию</a:t>
            </a:r>
          </a:p>
        </p:txBody>
      </p:sp>
      <p:sp>
        <p:nvSpPr>
          <p:cNvPr id="14" name="TextBox 13"/>
          <p:cNvSpPr txBox="1">
            <a:spLocks noChangeArrowheads="1"/>
          </p:cNvSpPr>
          <p:nvPr/>
        </p:nvSpPr>
        <p:spPr bwMode="auto">
          <a:xfrm>
            <a:off x="2500313" y="4786313"/>
            <a:ext cx="1571625" cy="830262"/>
          </a:xfrm>
          <a:prstGeom prst="rect">
            <a:avLst/>
          </a:prstGeom>
          <a:noFill/>
          <a:ln w="9525">
            <a:noFill/>
            <a:miter lim="800000"/>
            <a:headEnd/>
            <a:tailEnd/>
          </a:ln>
        </p:spPr>
        <p:txBody>
          <a:bodyPr>
            <a:spAutoFit/>
          </a:bodyPr>
          <a:lstStyle/>
          <a:p>
            <a:pPr algn="ctr"/>
            <a:r>
              <a:rPr lang="ru-RU" sz="1600">
                <a:solidFill>
                  <a:srgbClr val="002060"/>
                </a:solidFill>
                <a:latin typeface="Calibri" pitchFamily="34" charset="0"/>
              </a:rPr>
              <a:t>Дает дополни-тельную информацию</a:t>
            </a:r>
          </a:p>
        </p:txBody>
      </p:sp>
      <p:sp>
        <p:nvSpPr>
          <p:cNvPr id="15" name="TextBox 14"/>
          <p:cNvSpPr txBox="1">
            <a:spLocks noChangeArrowheads="1"/>
          </p:cNvSpPr>
          <p:nvPr/>
        </p:nvSpPr>
        <p:spPr bwMode="auto">
          <a:xfrm>
            <a:off x="4000500" y="4786313"/>
            <a:ext cx="1285875" cy="584200"/>
          </a:xfrm>
          <a:prstGeom prst="rect">
            <a:avLst/>
          </a:prstGeom>
          <a:noFill/>
          <a:ln w="9525">
            <a:noFill/>
            <a:miter lim="800000"/>
            <a:headEnd/>
            <a:tailEnd/>
          </a:ln>
        </p:spPr>
        <p:txBody>
          <a:bodyPr>
            <a:spAutoFit/>
          </a:bodyPr>
          <a:lstStyle/>
          <a:p>
            <a:pPr algn="ctr"/>
            <a:r>
              <a:rPr lang="ru-RU" sz="1600">
                <a:solidFill>
                  <a:srgbClr val="002060"/>
                </a:solidFill>
                <a:latin typeface="Calibri" pitchFamily="34" charset="0"/>
              </a:rPr>
              <a:t>Делает урок интересным</a:t>
            </a:r>
          </a:p>
        </p:txBody>
      </p:sp>
      <p:sp>
        <p:nvSpPr>
          <p:cNvPr id="16" name="TextBox 15"/>
          <p:cNvSpPr txBox="1">
            <a:spLocks noChangeArrowheads="1"/>
          </p:cNvSpPr>
          <p:nvPr/>
        </p:nvSpPr>
        <p:spPr bwMode="auto">
          <a:xfrm>
            <a:off x="5429250" y="4786313"/>
            <a:ext cx="1214438" cy="584200"/>
          </a:xfrm>
          <a:prstGeom prst="rect">
            <a:avLst/>
          </a:prstGeom>
          <a:noFill/>
          <a:ln w="9525">
            <a:noFill/>
            <a:miter lim="800000"/>
            <a:headEnd/>
            <a:tailEnd/>
          </a:ln>
        </p:spPr>
        <p:txBody>
          <a:bodyPr>
            <a:spAutoFit/>
          </a:bodyPr>
          <a:lstStyle/>
          <a:p>
            <a:pPr algn="ctr"/>
            <a:r>
              <a:rPr lang="ru-RU" sz="1600">
                <a:solidFill>
                  <a:srgbClr val="002060"/>
                </a:solidFill>
                <a:latin typeface="Calibri" pitchFamily="34" charset="0"/>
              </a:rPr>
              <a:t>Привлекает внимание</a:t>
            </a:r>
          </a:p>
        </p:txBody>
      </p:sp>
      <p:sp>
        <p:nvSpPr>
          <p:cNvPr id="17" name="TextBox 16"/>
          <p:cNvSpPr txBox="1">
            <a:spLocks noChangeArrowheads="1"/>
          </p:cNvSpPr>
          <p:nvPr/>
        </p:nvSpPr>
        <p:spPr bwMode="auto">
          <a:xfrm>
            <a:off x="6715125" y="4786313"/>
            <a:ext cx="1285875" cy="584200"/>
          </a:xfrm>
          <a:prstGeom prst="rect">
            <a:avLst/>
          </a:prstGeom>
          <a:noFill/>
          <a:ln w="9525">
            <a:noFill/>
            <a:miter lim="800000"/>
            <a:headEnd/>
            <a:tailEnd/>
          </a:ln>
        </p:spPr>
        <p:txBody>
          <a:bodyPr>
            <a:spAutoFit/>
          </a:bodyPr>
          <a:lstStyle/>
          <a:p>
            <a:pPr algn="ctr"/>
            <a:r>
              <a:rPr lang="ru-RU" sz="1600">
                <a:solidFill>
                  <a:srgbClr val="002060"/>
                </a:solidFill>
                <a:latin typeface="Calibri" pitchFamily="34" charset="0"/>
              </a:rPr>
              <a:t>Развивает     творчество</a:t>
            </a:r>
          </a:p>
        </p:txBody>
      </p:sp>
      <p:sp>
        <p:nvSpPr>
          <p:cNvPr id="24601" name="TextBox 19"/>
          <p:cNvSpPr txBox="1">
            <a:spLocks noChangeArrowheads="1"/>
          </p:cNvSpPr>
          <p:nvPr/>
        </p:nvSpPr>
        <p:spPr bwMode="auto">
          <a:xfrm>
            <a:off x="4143375" y="6072188"/>
            <a:ext cx="714375" cy="369887"/>
          </a:xfrm>
          <a:prstGeom prst="rect">
            <a:avLst/>
          </a:prstGeom>
          <a:noFill/>
          <a:ln w="9525">
            <a:noFill/>
            <a:miter lim="800000"/>
            <a:headEnd/>
            <a:tailEnd/>
          </a:ln>
        </p:spPr>
        <p:txBody>
          <a:bodyPr>
            <a:spAutoFit/>
          </a:bodyPr>
          <a:lstStyle/>
          <a:p>
            <a:r>
              <a:rPr lang="ru-RU">
                <a:latin typeface="Calibri" pitchFamily="34" charset="0"/>
              </a:rPr>
              <a:t>92%</a:t>
            </a:r>
          </a:p>
        </p:txBody>
      </p:sp>
      <p:sp>
        <p:nvSpPr>
          <p:cNvPr id="21" name="TextBox 20"/>
          <p:cNvSpPr txBox="1">
            <a:spLocks noChangeArrowheads="1"/>
          </p:cNvSpPr>
          <p:nvPr/>
        </p:nvSpPr>
        <p:spPr bwMode="auto">
          <a:xfrm>
            <a:off x="4214813" y="1857375"/>
            <a:ext cx="714375" cy="369888"/>
          </a:xfrm>
          <a:prstGeom prst="rect">
            <a:avLst/>
          </a:prstGeom>
          <a:noFill/>
          <a:ln w="9525">
            <a:solidFill>
              <a:schemeClr val="bg1"/>
            </a:solidFill>
            <a:miter lim="800000"/>
            <a:headEnd/>
            <a:tailEnd/>
          </a:ln>
        </p:spPr>
        <p:txBody>
          <a:bodyPr>
            <a:spAutoFit/>
          </a:bodyPr>
          <a:lstStyle/>
          <a:p>
            <a:r>
              <a:rPr lang="ru-RU">
                <a:latin typeface="Calibri" pitchFamily="34" charset="0"/>
              </a:rPr>
              <a:t>92%</a:t>
            </a:r>
          </a:p>
        </p:txBody>
      </p:sp>
      <p:sp>
        <p:nvSpPr>
          <p:cNvPr id="22" name="TextBox 21"/>
          <p:cNvSpPr txBox="1">
            <a:spLocks noChangeArrowheads="1"/>
          </p:cNvSpPr>
          <p:nvPr/>
        </p:nvSpPr>
        <p:spPr bwMode="auto">
          <a:xfrm>
            <a:off x="1571625" y="2571750"/>
            <a:ext cx="714375" cy="369888"/>
          </a:xfrm>
          <a:prstGeom prst="rect">
            <a:avLst/>
          </a:prstGeom>
          <a:noFill/>
          <a:ln w="9525">
            <a:solidFill>
              <a:schemeClr val="bg1"/>
            </a:solidFill>
            <a:miter lim="800000"/>
            <a:headEnd/>
            <a:tailEnd/>
          </a:ln>
        </p:spPr>
        <p:txBody>
          <a:bodyPr>
            <a:spAutoFit/>
          </a:bodyPr>
          <a:lstStyle/>
          <a:p>
            <a:r>
              <a:rPr lang="ru-RU">
                <a:latin typeface="Calibri" pitchFamily="34" charset="0"/>
              </a:rPr>
              <a:t>71%</a:t>
            </a:r>
          </a:p>
        </p:txBody>
      </p:sp>
      <p:sp>
        <p:nvSpPr>
          <p:cNvPr id="23" name="TextBox 22"/>
          <p:cNvSpPr txBox="1">
            <a:spLocks noChangeArrowheads="1"/>
          </p:cNvSpPr>
          <p:nvPr/>
        </p:nvSpPr>
        <p:spPr bwMode="auto">
          <a:xfrm>
            <a:off x="2928938" y="2357438"/>
            <a:ext cx="714375" cy="369887"/>
          </a:xfrm>
          <a:prstGeom prst="rect">
            <a:avLst/>
          </a:prstGeom>
          <a:noFill/>
          <a:ln w="9525">
            <a:solidFill>
              <a:schemeClr val="bg1"/>
            </a:solidFill>
            <a:miter lim="800000"/>
            <a:headEnd/>
            <a:tailEnd/>
          </a:ln>
        </p:spPr>
        <p:txBody>
          <a:bodyPr>
            <a:spAutoFit/>
          </a:bodyPr>
          <a:lstStyle/>
          <a:p>
            <a:r>
              <a:rPr lang="ru-RU">
                <a:latin typeface="Calibri" pitchFamily="34" charset="0"/>
              </a:rPr>
              <a:t>78%</a:t>
            </a:r>
          </a:p>
        </p:txBody>
      </p:sp>
      <p:sp>
        <p:nvSpPr>
          <p:cNvPr id="24" name="TextBox 23"/>
          <p:cNvSpPr txBox="1">
            <a:spLocks noChangeArrowheads="1"/>
          </p:cNvSpPr>
          <p:nvPr/>
        </p:nvSpPr>
        <p:spPr bwMode="auto">
          <a:xfrm>
            <a:off x="5715000" y="2071688"/>
            <a:ext cx="714375" cy="369887"/>
          </a:xfrm>
          <a:prstGeom prst="rect">
            <a:avLst/>
          </a:prstGeom>
          <a:noFill/>
          <a:ln w="9525">
            <a:solidFill>
              <a:schemeClr val="bg1"/>
            </a:solidFill>
            <a:miter lim="800000"/>
            <a:headEnd/>
            <a:tailEnd/>
          </a:ln>
        </p:spPr>
        <p:txBody>
          <a:bodyPr>
            <a:spAutoFit/>
          </a:bodyPr>
          <a:lstStyle/>
          <a:p>
            <a:r>
              <a:rPr lang="ru-RU">
                <a:latin typeface="Calibri" pitchFamily="34" charset="0"/>
              </a:rPr>
              <a:t> 87%</a:t>
            </a:r>
          </a:p>
        </p:txBody>
      </p:sp>
      <p:sp>
        <p:nvSpPr>
          <p:cNvPr id="25" name="TextBox 24"/>
          <p:cNvSpPr txBox="1">
            <a:spLocks noChangeArrowheads="1"/>
          </p:cNvSpPr>
          <p:nvPr/>
        </p:nvSpPr>
        <p:spPr bwMode="auto">
          <a:xfrm>
            <a:off x="7072313" y="2286000"/>
            <a:ext cx="714375" cy="369888"/>
          </a:xfrm>
          <a:prstGeom prst="rect">
            <a:avLst/>
          </a:prstGeom>
          <a:noFill/>
          <a:ln w="9525">
            <a:solidFill>
              <a:schemeClr val="bg1"/>
            </a:solidFill>
            <a:miter lim="800000"/>
            <a:headEnd/>
            <a:tailEnd/>
          </a:ln>
        </p:spPr>
        <p:txBody>
          <a:bodyPr>
            <a:spAutoFit/>
          </a:bodyPr>
          <a:lstStyle/>
          <a:p>
            <a:r>
              <a:rPr lang="ru-RU">
                <a:latin typeface="Calibri" pitchFamily="34" charset="0"/>
              </a:rPr>
              <a:t>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000"/>
                                        <p:tgtEl>
                                          <p:spTgt spid="5"/>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5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childTnLst>
                          </p:cTn>
                        </p:par>
                        <p:par>
                          <p:cTn id="20" fill="hold">
                            <p:stCondLst>
                              <p:cond delay="7000"/>
                            </p:stCondLst>
                            <p:childTnLst>
                              <p:par>
                                <p:cTn id="21" presetID="4" presetClass="entr" presetSubtype="3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out)">
                                      <p:cBhvr>
                                        <p:cTn id="23" dur="2000"/>
                                        <p:tgtEl>
                                          <p:spTgt spid="13"/>
                                        </p:tgtEl>
                                      </p:cBhvr>
                                    </p:animEffect>
                                  </p:childTnLst>
                                </p:cTn>
                              </p:par>
                            </p:childTnLst>
                          </p:cTn>
                        </p:par>
                        <p:par>
                          <p:cTn id="24" fill="hold">
                            <p:stCondLst>
                              <p:cond delay="9000"/>
                            </p:stCondLst>
                            <p:childTnLst>
                              <p:par>
                                <p:cTn id="25" presetID="2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000"/>
                                        <p:tgtEl>
                                          <p:spTgt spid="22"/>
                                        </p:tgtEl>
                                      </p:cBhvr>
                                    </p:animEffect>
                                  </p:childTnLst>
                                </p:cTn>
                              </p:par>
                            </p:childTnLst>
                          </p:cTn>
                        </p:par>
                        <p:par>
                          <p:cTn id="28" fill="hold">
                            <p:stCondLst>
                              <p:cond delay="11000"/>
                            </p:stCondLst>
                            <p:childTnLst>
                              <p:par>
                                <p:cTn id="29" presetID="4" presetClass="entr" presetSubtype="3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out)">
                                      <p:cBhvr>
                                        <p:cTn id="31" dur="2000"/>
                                        <p:tgtEl>
                                          <p:spTgt spid="14"/>
                                        </p:tgtEl>
                                      </p:cBhvr>
                                    </p:animEffect>
                                  </p:childTnLst>
                                </p:cTn>
                              </p:par>
                            </p:childTnLst>
                          </p:cTn>
                        </p:par>
                        <p:par>
                          <p:cTn id="32" fill="hold">
                            <p:stCondLst>
                              <p:cond delay="130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2000"/>
                                        <p:tgtEl>
                                          <p:spTgt spid="9"/>
                                        </p:tgtEl>
                                      </p:cBhvr>
                                    </p:animEffect>
                                  </p:childTnLst>
                                </p:cTn>
                              </p:par>
                            </p:childTnLst>
                          </p:cTn>
                        </p:par>
                        <p:par>
                          <p:cTn id="36" fill="hold">
                            <p:stCondLst>
                              <p:cond delay="15000"/>
                            </p:stCondLst>
                            <p:childTnLst>
                              <p:par>
                                <p:cTn id="37" presetID="22" presetClass="entr" presetSubtype="4"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2000"/>
                                        <p:tgtEl>
                                          <p:spTgt spid="23"/>
                                        </p:tgtEl>
                                      </p:cBhvr>
                                    </p:animEffect>
                                  </p:childTnLst>
                                </p:cTn>
                              </p:par>
                            </p:childTnLst>
                          </p:cTn>
                        </p:par>
                        <p:par>
                          <p:cTn id="40" fill="hold">
                            <p:stCondLst>
                              <p:cond delay="17000"/>
                            </p:stCondLst>
                            <p:childTnLst>
                              <p:par>
                                <p:cTn id="41" presetID="4" presetClass="entr" presetSubtype="3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out)">
                                      <p:cBhvr>
                                        <p:cTn id="43" dur="2000"/>
                                        <p:tgtEl>
                                          <p:spTgt spid="15"/>
                                        </p:tgtEl>
                                      </p:cBhvr>
                                    </p:animEffect>
                                  </p:childTnLst>
                                </p:cTn>
                              </p:par>
                            </p:childTnLst>
                          </p:cTn>
                        </p:par>
                        <p:par>
                          <p:cTn id="44" fill="hold">
                            <p:stCondLst>
                              <p:cond delay="190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2000"/>
                                        <p:tgtEl>
                                          <p:spTgt spid="10"/>
                                        </p:tgtEl>
                                      </p:cBhvr>
                                    </p:animEffect>
                                  </p:childTnLst>
                                </p:cTn>
                              </p:par>
                            </p:childTnLst>
                          </p:cTn>
                        </p:par>
                        <p:par>
                          <p:cTn id="48" fill="hold">
                            <p:stCondLst>
                              <p:cond delay="2100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2000"/>
                                        <p:tgtEl>
                                          <p:spTgt spid="21"/>
                                        </p:tgtEl>
                                      </p:cBhvr>
                                    </p:animEffect>
                                  </p:childTnLst>
                                </p:cTn>
                              </p:par>
                            </p:childTnLst>
                          </p:cTn>
                        </p:par>
                        <p:par>
                          <p:cTn id="52" fill="hold">
                            <p:stCondLst>
                              <p:cond delay="23000"/>
                            </p:stCondLst>
                            <p:childTnLst>
                              <p:par>
                                <p:cTn id="53" presetID="4" presetClass="entr" presetSubtype="32"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ox(out)">
                                      <p:cBhvr>
                                        <p:cTn id="55" dur="2000"/>
                                        <p:tgtEl>
                                          <p:spTgt spid="16"/>
                                        </p:tgtEl>
                                      </p:cBhvr>
                                    </p:animEffect>
                                  </p:childTnLst>
                                </p:cTn>
                              </p:par>
                            </p:childTnLst>
                          </p:cTn>
                        </p:par>
                        <p:par>
                          <p:cTn id="56" fill="hold">
                            <p:stCondLst>
                              <p:cond delay="25000"/>
                            </p:stCondLst>
                            <p:childTnLst>
                              <p:par>
                                <p:cTn id="57" presetID="22" presetClass="entr" presetSubtype="4"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2000"/>
                                        <p:tgtEl>
                                          <p:spTgt spid="11"/>
                                        </p:tgtEl>
                                      </p:cBhvr>
                                    </p:animEffect>
                                  </p:childTnLst>
                                </p:cTn>
                              </p:par>
                            </p:childTnLst>
                          </p:cTn>
                        </p:par>
                        <p:par>
                          <p:cTn id="60" fill="hold">
                            <p:stCondLst>
                              <p:cond delay="27000"/>
                            </p:stCondLst>
                            <p:childTnLst>
                              <p:par>
                                <p:cTn id="61" presetID="22" presetClass="entr" presetSubtype="4"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2000"/>
                                        <p:tgtEl>
                                          <p:spTgt spid="24"/>
                                        </p:tgtEl>
                                      </p:cBhvr>
                                    </p:animEffect>
                                  </p:childTnLst>
                                </p:cTn>
                              </p:par>
                            </p:childTnLst>
                          </p:cTn>
                        </p:par>
                        <p:par>
                          <p:cTn id="64" fill="hold">
                            <p:stCondLst>
                              <p:cond delay="29000"/>
                            </p:stCondLst>
                            <p:childTnLst>
                              <p:par>
                                <p:cTn id="65" presetID="4" presetClass="entr" presetSubtype="3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ox(out)">
                                      <p:cBhvr>
                                        <p:cTn id="67" dur="2000"/>
                                        <p:tgtEl>
                                          <p:spTgt spid="17"/>
                                        </p:tgtEl>
                                      </p:cBhvr>
                                    </p:animEffect>
                                  </p:childTnLst>
                                </p:cTn>
                              </p:par>
                            </p:childTnLst>
                          </p:cTn>
                        </p:par>
                        <p:par>
                          <p:cTn id="68" fill="hold">
                            <p:stCondLst>
                              <p:cond delay="31000"/>
                            </p:stCondLst>
                            <p:childTnLst>
                              <p:par>
                                <p:cTn id="69" presetID="22" presetClass="entr" presetSubtype="4"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2000"/>
                                        <p:tgtEl>
                                          <p:spTgt spid="12"/>
                                        </p:tgtEl>
                                      </p:cBhvr>
                                    </p:animEffect>
                                  </p:childTnLst>
                                </p:cTn>
                              </p:par>
                            </p:childTnLst>
                          </p:cTn>
                        </p:par>
                        <p:par>
                          <p:cTn id="72" fill="hold">
                            <p:stCondLst>
                              <p:cond delay="33000"/>
                            </p:stCondLst>
                            <p:childTnLst>
                              <p:par>
                                <p:cTn id="73" presetID="22" presetClass="entr" presetSubtype="4"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P spid="21"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981075"/>
            <a:ext cx="9144000" cy="1439863"/>
          </a:xfrm>
        </p:spPr>
        <p:txBody>
          <a:bodyPr/>
          <a:lstStyle/>
          <a:p>
            <a:pPr eaLnBrk="1" hangingPunct="1"/>
            <a:r>
              <a:rPr lang="ru-RU" sz="2800" smtClean="0">
                <a:latin typeface="Times New Roman" pitchFamily="18" charset="0"/>
                <a:cs typeface="Times New Roman" pitchFamily="18" charset="0"/>
              </a:rPr>
              <a:t/>
            </a:r>
            <a:br>
              <a:rPr lang="ru-RU" sz="2800" smtClean="0">
                <a:latin typeface="Times New Roman" pitchFamily="18" charset="0"/>
                <a:cs typeface="Times New Roman" pitchFamily="18" charset="0"/>
              </a:rPr>
            </a:br>
            <a:r>
              <a:rPr lang="ru-RU" sz="2800" smtClean="0">
                <a:latin typeface="Times New Roman" pitchFamily="18" charset="0"/>
                <a:cs typeface="Times New Roman" pitchFamily="18" charset="0"/>
              </a:rPr>
              <a:t> </a:t>
            </a:r>
            <a:r>
              <a:rPr lang="ru-RU" sz="2400" smtClean="0">
                <a:latin typeface="Times New Roman" pitchFamily="18" charset="0"/>
                <a:cs typeface="Times New Roman" pitchFamily="18" charset="0"/>
              </a:rPr>
              <a:t>использование современных информационных технологий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для совершенствования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методики преподавания английского языка в школе</a:t>
            </a:r>
          </a:p>
        </p:txBody>
      </p:sp>
      <p:sp>
        <p:nvSpPr>
          <p:cNvPr id="5" name="Содержимое 2"/>
          <p:cNvSpPr>
            <a:spLocks noGrp="1"/>
          </p:cNvSpPr>
          <p:nvPr>
            <p:ph idx="1"/>
          </p:nvPr>
        </p:nvSpPr>
        <p:spPr>
          <a:xfrm>
            <a:off x="357188" y="3500438"/>
            <a:ext cx="8462962" cy="3097212"/>
          </a:xfrm>
        </p:spPr>
        <p:txBody>
          <a:bodyPr rtlCol="0">
            <a:normAutofit fontScale="92500"/>
          </a:bodyPr>
          <a:lstStyle/>
          <a:p>
            <a:pPr eaLnBrk="1" fontAlgn="auto" hangingPunct="1">
              <a:spcAft>
                <a:spcPts val="0"/>
              </a:spcAft>
              <a:buFont typeface="Arial" pitchFamily="34" charset="0"/>
              <a:buNone/>
              <a:defRPr/>
            </a:pPr>
            <a:r>
              <a:rPr lang="ru-RU" sz="2800" b="1" dirty="0" smtClean="0">
                <a:effectLst>
                  <a:outerShdw blurRad="38100" dist="38100" dir="2700000" algn="tl">
                    <a:srgbClr val="000000">
                      <a:alpha val="43137"/>
                    </a:srgbClr>
                  </a:outerShdw>
                </a:effectLst>
              </a:rPr>
              <a:t>                                         </a:t>
            </a:r>
            <a:endParaRPr lang="ru-RU" sz="43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Aft>
                <a:spcPts val="0"/>
              </a:spcAft>
              <a:buClr>
                <a:srgbClr val="C00000"/>
              </a:buClr>
              <a:buFont typeface="Wingdings" pitchFamily="2" charset="2"/>
              <a:buChar char="q"/>
              <a:defRPr/>
            </a:pPr>
            <a:r>
              <a:rPr lang="ru-RU" sz="2600" dirty="0" smtClean="0">
                <a:latin typeface="Times New Roman" pitchFamily="18" charset="0"/>
                <a:cs typeface="Times New Roman" pitchFamily="18" charset="0"/>
              </a:rPr>
              <a:t>      создание комфортных условий практического овладения языком;</a:t>
            </a:r>
          </a:p>
          <a:p>
            <a:pPr eaLnBrk="1" fontAlgn="auto" hangingPunct="1">
              <a:spcAft>
                <a:spcPts val="0"/>
              </a:spcAft>
              <a:buClr>
                <a:srgbClr val="C00000"/>
              </a:buClr>
              <a:buFont typeface="Wingdings" pitchFamily="2" charset="2"/>
              <a:buChar char="q"/>
              <a:defRPr/>
            </a:pPr>
            <a:r>
              <a:rPr lang="ru-RU" sz="2600" dirty="0" smtClean="0">
                <a:latin typeface="Times New Roman" pitchFamily="18" charset="0"/>
                <a:cs typeface="Times New Roman" pitchFamily="18" charset="0"/>
              </a:rPr>
              <a:t>       повышение мотивации познавательной деятельности в процессе обучения иностранным языкам; </a:t>
            </a:r>
          </a:p>
          <a:p>
            <a:pPr eaLnBrk="1" fontAlgn="auto" hangingPunct="1">
              <a:spcAft>
                <a:spcPts val="0"/>
              </a:spcAft>
              <a:buClr>
                <a:srgbClr val="C00000"/>
              </a:buClr>
              <a:buFont typeface="Wingdings" pitchFamily="2" charset="2"/>
              <a:buChar char="q"/>
              <a:defRPr/>
            </a:pPr>
            <a:r>
              <a:rPr lang="ru-RU" sz="2600" dirty="0" smtClean="0">
                <a:latin typeface="Times New Roman" pitchFamily="18" charset="0"/>
                <a:cs typeface="Times New Roman" pitchFamily="18" charset="0"/>
              </a:rPr>
              <a:t>       развитие коммуникативной компетенции как основы успешной самореализации обучающихся.</a:t>
            </a:r>
            <a:endParaRPr lang="ru-RU" sz="2600" dirty="0">
              <a:latin typeface="Times New Roman" pitchFamily="18" charset="0"/>
              <a:cs typeface="Times New Roman" pitchFamily="18" charset="0"/>
            </a:endParaRPr>
          </a:p>
        </p:txBody>
      </p:sp>
      <p:sp>
        <p:nvSpPr>
          <p:cNvPr id="7" name="Прямоугольник 6"/>
          <p:cNvSpPr/>
          <p:nvPr/>
        </p:nvSpPr>
        <p:spPr>
          <a:xfrm>
            <a:off x="3707904" y="188640"/>
            <a:ext cx="183736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Цель</a:t>
            </a: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8" name="Прямоугольник 7"/>
          <p:cNvSpPr/>
          <p:nvPr/>
        </p:nvSpPr>
        <p:spPr>
          <a:xfrm>
            <a:off x="3419872" y="2996952"/>
            <a:ext cx="2473178"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Задачи: </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23" presetClass="entr" presetSubtype="16"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3" presetClass="entr" presetSubtype="16" fill="hold" grpId="0" nodeType="after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grpId="0" nodeType="after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23" presetClass="entr" presetSubtype="16" fill="hold" grpId="0" nodeType="after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611560" y="476672"/>
          <a:ext cx="792088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42988" y="1125538"/>
            <a:ext cx="869950" cy="1128712"/>
          </a:xfrm>
          <a:prstGeom prst="rect">
            <a:avLst/>
          </a:prstGeom>
          <a:noFill/>
          <a:ln w="9525">
            <a:solidFill>
              <a:schemeClr val="tx1"/>
            </a:solidFill>
            <a:miter lim="800000"/>
            <a:headEnd/>
            <a:tailEnd/>
          </a:ln>
        </p:spPr>
      </p:pic>
      <p:sp>
        <p:nvSpPr>
          <p:cNvPr id="3" name="Прямоугольник 2"/>
          <p:cNvSpPr>
            <a:spLocks noChangeArrowheads="1"/>
          </p:cNvSpPr>
          <p:nvPr/>
        </p:nvSpPr>
        <p:spPr bwMode="auto">
          <a:xfrm>
            <a:off x="250825" y="5084763"/>
            <a:ext cx="8642350" cy="1477962"/>
          </a:xfrm>
          <a:prstGeom prst="rect">
            <a:avLst/>
          </a:prstGeom>
          <a:noFill/>
          <a:ln w="9525">
            <a:noFill/>
            <a:miter lim="800000"/>
            <a:headEnd/>
            <a:tailEnd/>
          </a:ln>
        </p:spPr>
        <p:txBody>
          <a:bodyPr>
            <a:spAutoFit/>
          </a:bodyPr>
          <a:lstStyle/>
          <a:p>
            <a:pPr algn="ctr"/>
            <a:endParaRPr lang="ru-RU" b="1" u="sng">
              <a:solidFill>
                <a:srgbClr val="FF0000"/>
              </a:solidFill>
              <a:latin typeface="Calibri" pitchFamily="34" charset="0"/>
            </a:endParaRPr>
          </a:p>
          <a:p>
            <a:pPr algn="ctr"/>
            <a:r>
              <a:rPr lang="ru-RU" sz="2400" b="1">
                <a:latin typeface="Calibri" pitchFamily="34" charset="0"/>
              </a:rPr>
              <a:t>Дидактические материалы (грамматические таблицы, учебные презентации, электронные пособия, интерактивная наглядность)</a:t>
            </a:r>
          </a:p>
        </p:txBody>
      </p:sp>
      <p:sp>
        <p:nvSpPr>
          <p:cNvPr id="4" name="Прямоугольник 3"/>
          <p:cNvSpPr/>
          <p:nvPr/>
        </p:nvSpPr>
        <p:spPr>
          <a:xfrm>
            <a:off x="1403648" y="404664"/>
            <a:ext cx="6768752" cy="280076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Создание  банка информационной поддержки для действующих УМК</a:t>
            </a:r>
          </a:p>
        </p:txBody>
      </p:sp>
      <p:pic>
        <p:nvPicPr>
          <p:cNvPr id="4099" name="Picture 3"/>
          <p:cNvPicPr>
            <a:picLocks noChangeAspect="1" noChangeArrowheads="1"/>
          </p:cNvPicPr>
          <p:nvPr/>
        </p:nvPicPr>
        <p:blipFill>
          <a:blip r:embed="rId3" cstate="print"/>
          <a:srcRect/>
          <a:stretch>
            <a:fillRect/>
          </a:stretch>
        </p:blipFill>
        <p:spPr bwMode="auto">
          <a:xfrm rot="1262765">
            <a:off x="8102600" y="2589213"/>
            <a:ext cx="715963" cy="949325"/>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7380288" y="1412875"/>
            <a:ext cx="795337" cy="1079500"/>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rot="1090241">
            <a:off x="8102600" y="214313"/>
            <a:ext cx="795338" cy="1066800"/>
          </a:xfrm>
          <a:prstGeom prst="rect">
            <a:avLst/>
          </a:prstGeom>
          <a:noFill/>
          <a:ln w="9525">
            <a:solidFill>
              <a:schemeClr val="tx1"/>
            </a:solid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rot="-1310420">
            <a:off x="323850" y="2349500"/>
            <a:ext cx="787400" cy="1079500"/>
          </a:xfrm>
          <a:prstGeom prst="rect">
            <a:avLst/>
          </a:prstGeom>
          <a:noFill/>
          <a:ln w="9525">
            <a:solidFill>
              <a:schemeClr val="tx1"/>
            </a:solid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rot="-1183947">
            <a:off x="246063" y="206375"/>
            <a:ext cx="692150" cy="942975"/>
          </a:xfrm>
          <a:prstGeom prst="rect">
            <a:avLst/>
          </a:prstGeom>
          <a:noFill/>
          <a:ln w="9525">
            <a:solidFill>
              <a:schemeClr val="tx1"/>
            </a:solidFill>
            <a:miter lim="800000"/>
            <a:headEnd/>
            <a:tailEnd/>
          </a:ln>
        </p:spPr>
      </p:pic>
      <p:pic>
        <p:nvPicPr>
          <p:cNvPr id="4104" name="Picture 8"/>
          <p:cNvPicPr>
            <a:picLocks noChangeAspect="1" noChangeArrowheads="1"/>
          </p:cNvPicPr>
          <p:nvPr/>
        </p:nvPicPr>
        <p:blipFill>
          <a:blip r:embed="rId8" cstate="print"/>
          <a:srcRect/>
          <a:stretch>
            <a:fillRect/>
          </a:stretch>
        </p:blipFill>
        <p:spPr bwMode="auto">
          <a:xfrm>
            <a:off x="179388" y="3573463"/>
            <a:ext cx="1266825" cy="1727200"/>
          </a:xfrm>
          <a:prstGeom prst="rect">
            <a:avLst/>
          </a:prstGeom>
          <a:noFill/>
          <a:ln w="9525">
            <a:solidFill>
              <a:schemeClr val="tx1"/>
            </a:solidFill>
            <a:miter lim="800000"/>
            <a:headEnd/>
            <a:tailEnd/>
          </a:ln>
        </p:spPr>
      </p:pic>
      <p:pic>
        <p:nvPicPr>
          <p:cNvPr id="4105" name="Picture 9"/>
          <p:cNvPicPr>
            <a:picLocks noChangeAspect="1" noChangeArrowheads="1"/>
          </p:cNvPicPr>
          <p:nvPr/>
        </p:nvPicPr>
        <p:blipFill>
          <a:blip r:embed="rId9" cstate="print"/>
          <a:srcRect/>
          <a:stretch>
            <a:fillRect/>
          </a:stretch>
        </p:blipFill>
        <p:spPr bwMode="auto">
          <a:xfrm>
            <a:off x="3203575" y="3716338"/>
            <a:ext cx="2241550" cy="1573212"/>
          </a:xfrm>
          <a:prstGeom prst="rect">
            <a:avLst/>
          </a:prstGeom>
          <a:noFill/>
          <a:ln w="9525">
            <a:solidFill>
              <a:schemeClr val="tx1"/>
            </a:solidFill>
            <a:miter lim="800000"/>
            <a:headEnd/>
            <a:tailEnd/>
          </a:ln>
        </p:spPr>
      </p:pic>
      <p:pic>
        <p:nvPicPr>
          <p:cNvPr id="4106" name="Picture 10"/>
          <p:cNvPicPr>
            <a:picLocks noChangeAspect="1" noChangeArrowheads="1"/>
          </p:cNvPicPr>
          <p:nvPr/>
        </p:nvPicPr>
        <p:blipFill>
          <a:blip r:embed="rId10" cstate="print"/>
          <a:srcRect/>
          <a:stretch>
            <a:fillRect/>
          </a:stretch>
        </p:blipFill>
        <p:spPr bwMode="auto">
          <a:xfrm>
            <a:off x="1547813" y="3933825"/>
            <a:ext cx="1577975" cy="1182688"/>
          </a:xfrm>
          <a:prstGeom prst="rect">
            <a:avLst/>
          </a:prstGeom>
          <a:noFill/>
          <a:ln w="9525">
            <a:solidFill>
              <a:schemeClr val="tx1"/>
            </a:solidFill>
            <a:miter lim="800000"/>
            <a:headEnd/>
            <a:tailEnd/>
          </a:ln>
        </p:spPr>
      </p:pic>
      <p:pic>
        <p:nvPicPr>
          <p:cNvPr id="4107" name="Picture 11"/>
          <p:cNvPicPr>
            <a:picLocks noChangeAspect="1" noChangeArrowheads="1"/>
          </p:cNvPicPr>
          <p:nvPr/>
        </p:nvPicPr>
        <p:blipFill>
          <a:blip r:embed="rId11" cstate="print"/>
          <a:srcRect/>
          <a:stretch>
            <a:fillRect/>
          </a:stretch>
        </p:blipFill>
        <p:spPr bwMode="auto">
          <a:xfrm>
            <a:off x="5580063" y="3860800"/>
            <a:ext cx="1584325" cy="1189038"/>
          </a:xfrm>
          <a:prstGeom prst="rect">
            <a:avLst/>
          </a:prstGeom>
          <a:noFill/>
          <a:ln w="9525">
            <a:solidFill>
              <a:schemeClr val="tx1"/>
            </a:solidFill>
            <a:miter lim="800000"/>
            <a:headEnd/>
            <a:tailEnd/>
          </a:ln>
        </p:spPr>
      </p:pic>
      <p:pic>
        <p:nvPicPr>
          <p:cNvPr id="4108" name="Picture 12"/>
          <p:cNvPicPr>
            <a:picLocks noChangeAspect="1" noChangeArrowheads="1"/>
          </p:cNvPicPr>
          <p:nvPr/>
        </p:nvPicPr>
        <p:blipFill>
          <a:blip r:embed="rId12" cstate="print"/>
          <a:srcRect/>
          <a:stretch>
            <a:fillRect/>
          </a:stretch>
        </p:blipFill>
        <p:spPr bwMode="auto">
          <a:xfrm>
            <a:off x="7235825" y="3644900"/>
            <a:ext cx="1728788" cy="165576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4103"/>
                                        </p:tgtEl>
                                        <p:attrNameLst>
                                          <p:attrName>style.visibility</p:attrName>
                                        </p:attrNameLst>
                                      </p:cBhvr>
                                      <p:to>
                                        <p:strVal val="visible"/>
                                      </p:to>
                                    </p:set>
                                    <p:anim calcmode="lin" valueType="num">
                                      <p:cBhvr>
                                        <p:cTn id="12" dur="500" fill="hold"/>
                                        <p:tgtEl>
                                          <p:spTgt spid="4103"/>
                                        </p:tgtEl>
                                        <p:attrNameLst>
                                          <p:attrName>ppt_w</p:attrName>
                                        </p:attrNameLst>
                                      </p:cBhvr>
                                      <p:tavLst>
                                        <p:tav tm="0">
                                          <p:val>
                                            <p:fltVal val="0"/>
                                          </p:val>
                                        </p:tav>
                                        <p:tav tm="100000">
                                          <p:val>
                                            <p:strVal val="#ppt_w"/>
                                          </p:val>
                                        </p:tav>
                                      </p:tavLst>
                                    </p:anim>
                                    <p:anim calcmode="lin" valueType="num">
                                      <p:cBhvr>
                                        <p:cTn id="13" dur="500" fill="hold"/>
                                        <p:tgtEl>
                                          <p:spTgt spid="4103"/>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p:cTn id="16" dur="500" fill="hold"/>
                                        <p:tgtEl>
                                          <p:spTgt spid="4100"/>
                                        </p:tgtEl>
                                        <p:attrNameLst>
                                          <p:attrName>ppt_w</p:attrName>
                                        </p:attrNameLst>
                                      </p:cBhvr>
                                      <p:tavLst>
                                        <p:tav tm="0">
                                          <p:val>
                                            <p:fltVal val="0"/>
                                          </p:val>
                                        </p:tav>
                                        <p:tav tm="100000">
                                          <p:val>
                                            <p:strVal val="#ppt_w"/>
                                          </p:val>
                                        </p:tav>
                                      </p:tavLst>
                                    </p:anim>
                                    <p:anim calcmode="lin" valueType="num">
                                      <p:cBhvr>
                                        <p:cTn id="17" dur="500" fill="hold"/>
                                        <p:tgtEl>
                                          <p:spTgt spid="4100"/>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105"/>
                                        </p:tgtEl>
                                        <p:attrNameLst>
                                          <p:attrName>style.visibility</p:attrName>
                                        </p:attrNameLst>
                                      </p:cBhvr>
                                      <p:to>
                                        <p:strVal val="visible"/>
                                      </p:to>
                                    </p:set>
                                    <p:anim calcmode="lin" valueType="num">
                                      <p:cBhvr>
                                        <p:cTn id="20" dur="500" fill="hold"/>
                                        <p:tgtEl>
                                          <p:spTgt spid="4105"/>
                                        </p:tgtEl>
                                        <p:attrNameLst>
                                          <p:attrName>ppt_w</p:attrName>
                                        </p:attrNameLst>
                                      </p:cBhvr>
                                      <p:tavLst>
                                        <p:tav tm="0">
                                          <p:val>
                                            <p:fltVal val="0"/>
                                          </p:val>
                                        </p:tav>
                                        <p:tav tm="100000">
                                          <p:val>
                                            <p:strVal val="#ppt_w"/>
                                          </p:val>
                                        </p:tav>
                                      </p:tavLst>
                                    </p:anim>
                                    <p:anim calcmode="lin" valueType="num">
                                      <p:cBhvr>
                                        <p:cTn id="21" dur="500" fill="hold"/>
                                        <p:tgtEl>
                                          <p:spTgt spid="4105"/>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p:cTn id="25" dur="1000" fill="hold"/>
                                        <p:tgtEl>
                                          <p:spTgt spid="4102"/>
                                        </p:tgtEl>
                                        <p:attrNameLst>
                                          <p:attrName>ppt_w</p:attrName>
                                        </p:attrNameLst>
                                      </p:cBhvr>
                                      <p:tavLst>
                                        <p:tav tm="0">
                                          <p:val>
                                            <p:fltVal val="0"/>
                                          </p:val>
                                        </p:tav>
                                        <p:tav tm="100000">
                                          <p:val>
                                            <p:strVal val="#ppt_w"/>
                                          </p:val>
                                        </p:tav>
                                      </p:tavLst>
                                    </p:anim>
                                    <p:anim calcmode="lin" valueType="num">
                                      <p:cBhvr>
                                        <p:cTn id="26" dur="1000" fill="hold"/>
                                        <p:tgtEl>
                                          <p:spTgt spid="4102"/>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4107"/>
                                        </p:tgtEl>
                                        <p:attrNameLst>
                                          <p:attrName>style.visibility</p:attrName>
                                        </p:attrNameLst>
                                      </p:cBhvr>
                                      <p:to>
                                        <p:strVal val="visible"/>
                                      </p:to>
                                    </p:set>
                                    <p:anim calcmode="lin" valueType="num">
                                      <p:cBhvr>
                                        <p:cTn id="29" dur="500" fill="hold"/>
                                        <p:tgtEl>
                                          <p:spTgt spid="4107"/>
                                        </p:tgtEl>
                                        <p:attrNameLst>
                                          <p:attrName>ppt_w</p:attrName>
                                        </p:attrNameLst>
                                      </p:cBhvr>
                                      <p:tavLst>
                                        <p:tav tm="0">
                                          <p:val>
                                            <p:fltVal val="0"/>
                                          </p:val>
                                        </p:tav>
                                        <p:tav tm="100000">
                                          <p:val>
                                            <p:strVal val="#ppt_w"/>
                                          </p:val>
                                        </p:tav>
                                      </p:tavLst>
                                    </p:anim>
                                    <p:anim calcmode="lin" valueType="num">
                                      <p:cBhvr>
                                        <p:cTn id="30" dur="500" fill="hold"/>
                                        <p:tgtEl>
                                          <p:spTgt spid="4107"/>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4101"/>
                                        </p:tgtEl>
                                        <p:attrNameLst>
                                          <p:attrName>style.visibility</p:attrName>
                                        </p:attrNameLst>
                                      </p:cBhvr>
                                      <p:to>
                                        <p:strVal val="visible"/>
                                      </p:to>
                                    </p:set>
                                    <p:anim calcmode="lin" valueType="num">
                                      <p:cBhvr>
                                        <p:cTn id="33" dur="500" fill="hold"/>
                                        <p:tgtEl>
                                          <p:spTgt spid="4101"/>
                                        </p:tgtEl>
                                        <p:attrNameLst>
                                          <p:attrName>ppt_w</p:attrName>
                                        </p:attrNameLst>
                                      </p:cBhvr>
                                      <p:tavLst>
                                        <p:tav tm="0">
                                          <p:val>
                                            <p:fltVal val="0"/>
                                          </p:val>
                                        </p:tav>
                                        <p:tav tm="100000">
                                          <p:val>
                                            <p:strVal val="#ppt_w"/>
                                          </p:val>
                                        </p:tav>
                                      </p:tavLst>
                                    </p:anim>
                                    <p:anim calcmode="lin" valueType="num">
                                      <p:cBhvr>
                                        <p:cTn id="34" dur="500" fill="hold"/>
                                        <p:tgtEl>
                                          <p:spTgt spid="4101"/>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4104"/>
                                        </p:tgtEl>
                                        <p:attrNameLst>
                                          <p:attrName>style.visibility</p:attrName>
                                        </p:attrNameLst>
                                      </p:cBhvr>
                                      <p:to>
                                        <p:strVal val="visible"/>
                                      </p:to>
                                    </p:set>
                                    <p:anim calcmode="lin" valueType="num">
                                      <p:cBhvr>
                                        <p:cTn id="37" dur="500" fill="hold"/>
                                        <p:tgtEl>
                                          <p:spTgt spid="4104"/>
                                        </p:tgtEl>
                                        <p:attrNameLst>
                                          <p:attrName>ppt_w</p:attrName>
                                        </p:attrNameLst>
                                      </p:cBhvr>
                                      <p:tavLst>
                                        <p:tav tm="0">
                                          <p:val>
                                            <p:fltVal val="0"/>
                                          </p:val>
                                        </p:tav>
                                        <p:tav tm="100000">
                                          <p:val>
                                            <p:strVal val="#ppt_w"/>
                                          </p:val>
                                        </p:tav>
                                      </p:tavLst>
                                    </p:anim>
                                    <p:anim calcmode="lin" valueType="num">
                                      <p:cBhvr>
                                        <p:cTn id="38" dur="500" fill="hold"/>
                                        <p:tgtEl>
                                          <p:spTgt spid="4104"/>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23" presetClass="entr" presetSubtype="16" fill="hold" nodeType="afterEffect">
                                  <p:stCondLst>
                                    <p:cond delay="0"/>
                                  </p:stCondLst>
                                  <p:childTnLst>
                                    <p:set>
                                      <p:cBhvr>
                                        <p:cTn id="41" dur="1" fill="hold">
                                          <p:stCondLst>
                                            <p:cond delay="0"/>
                                          </p:stCondLst>
                                        </p:cTn>
                                        <p:tgtEl>
                                          <p:spTgt spid="4098"/>
                                        </p:tgtEl>
                                        <p:attrNameLst>
                                          <p:attrName>style.visibility</p:attrName>
                                        </p:attrNameLst>
                                      </p:cBhvr>
                                      <p:to>
                                        <p:strVal val="visible"/>
                                      </p:to>
                                    </p:set>
                                    <p:anim calcmode="lin" valueType="num">
                                      <p:cBhvr>
                                        <p:cTn id="42" dur="500" fill="hold"/>
                                        <p:tgtEl>
                                          <p:spTgt spid="4098"/>
                                        </p:tgtEl>
                                        <p:attrNameLst>
                                          <p:attrName>ppt_w</p:attrName>
                                        </p:attrNameLst>
                                      </p:cBhvr>
                                      <p:tavLst>
                                        <p:tav tm="0">
                                          <p:val>
                                            <p:fltVal val="0"/>
                                          </p:val>
                                        </p:tav>
                                        <p:tav tm="100000">
                                          <p:val>
                                            <p:strVal val="#ppt_w"/>
                                          </p:val>
                                        </p:tav>
                                      </p:tavLst>
                                    </p:anim>
                                    <p:anim calcmode="lin" valueType="num">
                                      <p:cBhvr>
                                        <p:cTn id="43" dur="500" fill="hold"/>
                                        <p:tgtEl>
                                          <p:spTgt spid="4098"/>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4106"/>
                                        </p:tgtEl>
                                        <p:attrNameLst>
                                          <p:attrName>style.visibility</p:attrName>
                                        </p:attrNameLst>
                                      </p:cBhvr>
                                      <p:to>
                                        <p:strVal val="visible"/>
                                      </p:to>
                                    </p:set>
                                    <p:anim calcmode="lin" valueType="num">
                                      <p:cBhvr>
                                        <p:cTn id="46" dur="500" fill="hold"/>
                                        <p:tgtEl>
                                          <p:spTgt spid="4106"/>
                                        </p:tgtEl>
                                        <p:attrNameLst>
                                          <p:attrName>ppt_w</p:attrName>
                                        </p:attrNameLst>
                                      </p:cBhvr>
                                      <p:tavLst>
                                        <p:tav tm="0">
                                          <p:val>
                                            <p:fltVal val="0"/>
                                          </p:val>
                                        </p:tav>
                                        <p:tav tm="100000">
                                          <p:val>
                                            <p:strVal val="#ppt_w"/>
                                          </p:val>
                                        </p:tav>
                                      </p:tavLst>
                                    </p:anim>
                                    <p:anim calcmode="lin" valueType="num">
                                      <p:cBhvr>
                                        <p:cTn id="47" dur="500" fill="hold"/>
                                        <p:tgtEl>
                                          <p:spTgt spid="4106"/>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4108"/>
                                        </p:tgtEl>
                                        <p:attrNameLst>
                                          <p:attrName>style.visibility</p:attrName>
                                        </p:attrNameLst>
                                      </p:cBhvr>
                                      <p:to>
                                        <p:strVal val="visible"/>
                                      </p:to>
                                    </p:set>
                                    <p:anim calcmode="lin" valueType="num">
                                      <p:cBhvr>
                                        <p:cTn id="50" dur="500" fill="hold"/>
                                        <p:tgtEl>
                                          <p:spTgt spid="4108"/>
                                        </p:tgtEl>
                                        <p:attrNameLst>
                                          <p:attrName>ppt_w</p:attrName>
                                        </p:attrNameLst>
                                      </p:cBhvr>
                                      <p:tavLst>
                                        <p:tav tm="0">
                                          <p:val>
                                            <p:fltVal val="0"/>
                                          </p:val>
                                        </p:tav>
                                        <p:tav tm="100000">
                                          <p:val>
                                            <p:strVal val="#ppt_w"/>
                                          </p:val>
                                        </p:tav>
                                      </p:tavLst>
                                    </p:anim>
                                    <p:anim calcmode="lin" valueType="num">
                                      <p:cBhvr>
                                        <p:cTn id="51" dur="500" fill="hold"/>
                                        <p:tgtEl>
                                          <p:spTgt spid="4108"/>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4099"/>
                                        </p:tgtEl>
                                        <p:attrNameLst>
                                          <p:attrName>style.visibility</p:attrName>
                                        </p:attrNameLst>
                                      </p:cBhvr>
                                      <p:to>
                                        <p:strVal val="visible"/>
                                      </p:to>
                                    </p:set>
                                    <p:anim calcmode="lin" valueType="num">
                                      <p:cBhvr>
                                        <p:cTn id="54" dur="500" fill="hold"/>
                                        <p:tgtEl>
                                          <p:spTgt spid="4099"/>
                                        </p:tgtEl>
                                        <p:attrNameLst>
                                          <p:attrName>ppt_w</p:attrName>
                                        </p:attrNameLst>
                                      </p:cBhvr>
                                      <p:tavLst>
                                        <p:tav tm="0">
                                          <p:val>
                                            <p:fltVal val="0"/>
                                          </p:val>
                                        </p:tav>
                                        <p:tav tm="100000">
                                          <p:val>
                                            <p:strVal val="#ppt_w"/>
                                          </p:val>
                                        </p:tav>
                                      </p:tavLst>
                                    </p:anim>
                                    <p:anim calcmode="lin" valueType="num">
                                      <p:cBhvr>
                                        <p:cTn id="55" dur="500" fill="hold"/>
                                        <p:tgtEl>
                                          <p:spTgt spid="4099"/>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1000" fill="hold"/>
                                        <p:tgtEl>
                                          <p:spTgt spid="3"/>
                                        </p:tgtEl>
                                        <p:attrNameLst>
                                          <p:attrName>ppt_w</p:attrName>
                                        </p:attrNameLst>
                                      </p:cBhvr>
                                      <p:tavLst>
                                        <p:tav tm="0">
                                          <p:val>
                                            <p:fltVal val="0"/>
                                          </p:val>
                                        </p:tav>
                                        <p:tav tm="100000">
                                          <p:val>
                                            <p:strVal val="#ppt_w"/>
                                          </p:val>
                                        </p:tav>
                                      </p:tavLst>
                                    </p:anim>
                                    <p:anim calcmode="lin" valueType="num">
                                      <p:cBhvr>
                                        <p:cTn id="60"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1196752"/>
            <a:ext cx="6048672" cy="378565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Формирование </a:t>
            </a:r>
          </a:p>
          <a:p>
            <a:pPr algn="ctr" fontAlgn="auto">
              <a:spcBef>
                <a:spcPts val="0"/>
              </a:spcBef>
              <a:spcAft>
                <a:spcPts val="0"/>
              </a:spcAft>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STUDY-CASE </a:t>
            </a: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информационных ресурсов сети Интернет</a:t>
            </a:r>
          </a:p>
        </p:txBody>
      </p:sp>
      <p:sp>
        <p:nvSpPr>
          <p:cNvPr id="4" name="Прямоугольник 3"/>
          <p:cNvSpPr>
            <a:spLocks noChangeArrowheads="1"/>
          </p:cNvSpPr>
          <p:nvPr/>
        </p:nvSpPr>
        <p:spPr bwMode="auto">
          <a:xfrm>
            <a:off x="179388" y="5876925"/>
            <a:ext cx="8640762" cy="708025"/>
          </a:xfrm>
          <a:prstGeom prst="rect">
            <a:avLst/>
          </a:prstGeom>
          <a:noFill/>
          <a:ln w="9525">
            <a:noFill/>
            <a:miter lim="800000"/>
            <a:headEnd/>
            <a:tailEnd/>
          </a:ln>
        </p:spPr>
        <p:txBody>
          <a:bodyPr>
            <a:spAutoFit/>
          </a:bodyPr>
          <a:lstStyle/>
          <a:p>
            <a:pPr algn="ctr"/>
            <a:r>
              <a:rPr lang="ru-RU" sz="2000" b="1">
                <a:latin typeface="Calibri" pitchFamily="34" charset="0"/>
              </a:rPr>
              <a:t>Копилка полезных сайтов, адреса англоязычных поисковых систем, ссылки электронных библиотек и справочных материалов.</a:t>
            </a:r>
          </a:p>
        </p:txBody>
      </p:sp>
      <p:sp>
        <p:nvSpPr>
          <p:cNvPr id="6" name="TextBox 5"/>
          <p:cNvSpPr txBox="1"/>
          <p:nvPr/>
        </p:nvSpPr>
        <p:spPr>
          <a:xfrm rot="21363457">
            <a:off x="539750" y="404813"/>
            <a:ext cx="2447925" cy="400050"/>
          </a:xfrm>
          <a:prstGeom prst="rect">
            <a:avLst/>
          </a:prstGeom>
          <a:noFill/>
        </p:spPr>
        <p:txBody>
          <a:bodyPr>
            <a:spAutoFit/>
          </a:bodyPr>
          <a:lstStyle/>
          <a:p>
            <a:pPr algn="ctr" fontAlgn="auto">
              <a:spcBef>
                <a:spcPts val="0"/>
              </a:spcBef>
              <a:spcAft>
                <a:spcPts val="0"/>
              </a:spcAft>
              <a:defRPr/>
            </a:pPr>
            <a:r>
              <a:rPr lang="en-US" sz="2000" b="1" dirty="0">
                <a:solidFill>
                  <a:schemeClr val="accent4">
                    <a:lumMod val="75000"/>
                  </a:schemeClr>
                </a:solidFill>
                <a:latin typeface="+mn-lt"/>
                <a:cs typeface="+mn-cs"/>
              </a:rPr>
              <a:t>www.wikipedia.org</a:t>
            </a:r>
            <a:endParaRPr lang="ru-RU" sz="2000" b="1" dirty="0">
              <a:solidFill>
                <a:schemeClr val="accent4">
                  <a:lumMod val="75000"/>
                </a:schemeClr>
              </a:solidFill>
              <a:latin typeface="+mn-lt"/>
              <a:cs typeface="+mn-cs"/>
            </a:endParaRPr>
          </a:p>
        </p:txBody>
      </p:sp>
      <p:pic>
        <p:nvPicPr>
          <p:cNvPr id="6146" name="Picture 2"/>
          <p:cNvPicPr>
            <a:picLocks noChangeAspect="1" noChangeArrowheads="1"/>
          </p:cNvPicPr>
          <p:nvPr/>
        </p:nvPicPr>
        <p:blipFill>
          <a:blip r:embed="rId2" cstate="print"/>
          <a:srcRect/>
          <a:stretch>
            <a:fillRect/>
          </a:stretch>
        </p:blipFill>
        <p:spPr bwMode="auto">
          <a:xfrm>
            <a:off x="323850" y="1196975"/>
            <a:ext cx="1938338" cy="1506538"/>
          </a:xfrm>
          <a:prstGeom prst="rect">
            <a:avLst/>
          </a:prstGeom>
          <a:noFill/>
          <a:ln w="9525">
            <a:solidFill>
              <a:schemeClr val="tx1"/>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227763" y="260350"/>
            <a:ext cx="2592387" cy="1066800"/>
          </a:xfrm>
          <a:prstGeom prst="rect">
            <a:avLst/>
          </a:prstGeom>
          <a:noFill/>
          <a:ln w="9525">
            <a:solidFill>
              <a:schemeClr val="tx1"/>
            </a:solid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7380288" y="3141663"/>
            <a:ext cx="1535112" cy="506412"/>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539750" y="4581525"/>
            <a:ext cx="2133600" cy="723900"/>
          </a:xfrm>
          <a:prstGeom prst="rect">
            <a:avLst/>
          </a:prstGeom>
          <a:noFill/>
          <a:ln w="9525">
            <a:solidFill>
              <a:schemeClr val="tx1"/>
            </a:solidFill>
            <a:miter lim="800000"/>
            <a:headEnd/>
            <a:tailEnd/>
          </a:ln>
        </p:spPr>
      </p:pic>
      <p:sp>
        <p:nvSpPr>
          <p:cNvPr id="12" name="TextBox 11"/>
          <p:cNvSpPr txBox="1"/>
          <p:nvPr/>
        </p:nvSpPr>
        <p:spPr>
          <a:xfrm rot="1194191">
            <a:off x="6881813" y="2044700"/>
            <a:ext cx="2089150" cy="400050"/>
          </a:xfrm>
          <a:prstGeom prst="rect">
            <a:avLst/>
          </a:prstGeom>
          <a:noFill/>
        </p:spPr>
        <p:txBody>
          <a:bodyPr>
            <a:spAutoFit/>
          </a:bodyPr>
          <a:lstStyle/>
          <a:p>
            <a:pPr fontAlgn="auto">
              <a:spcBef>
                <a:spcPts val="0"/>
              </a:spcBef>
              <a:spcAft>
                <a:spcPts val="0"/>
              </a:spcAft>
              <a:defRPr/>
            </a:pPr>
            <a:r>
              <a:rPr lang="en-US" sz="2000" b="1" dirty="0">
                <a:solidFill>
                  <a:schemeClr val="accent4">
                    <a:lumMod val="75000"/>
                  </a:schemeClr>
                </a:solidFill>
                <a:latin typeface="+mn-lt"/>
                <a:cs typeface="+mn-cs"/>
              </a:rPr>
              <a:t>www.google.com</a:t>
            </a:r>
            <a:endParaRPr lang="ru-RU" sz="2000" b="1" dirty="0">
              <a:solidFill>
                <a:schemeClr val="accent4">
                  <a:lumMod val="75000"/>
                </a:schemeClr>
              </a:solidFill>
              <a:latin typeface="+mn-lt"/>
              <a:cs typeface="+mn-cs"/>
            </a:endParaRPr>
          </a:p>
        </p:txBody>
      </p:sp>
      <p:sp>
        <p:nvSpPr>
          <p:cNvPr id="9226" name="Rectangle 7"/>
          <p:cNvSpPr>
            <a:spLocks noChangeArrowheads="1"/>
          </p:cNvSpPr>
          <p:nvPr/>
        </p:nvSpPr>
        <p:spPr bwMode="auto">
          <a:xfrm>
            <a:off x="0" y="-369888"/>
            <a:ext cx="249238" cy="739776"/>
          </a:xfrm>
          <a:prstGeom prst="rect">
            <a:avLst/>
          </a:prstGeom>
          <a:noFill/>
          <a:ln w="9525">
            <a:noFill/>
            <a:miter lim="800000"/>
            <a:headEnd/>
            <a:tailEnd/>
          </a:ln>
        </p:spPr>
        <p:txBody>
          <a:bodyPr wrap="none" anchor="ctr">
            <a:spAutoFit/>
          </a:bodyPr>
          <a:lstStyle/>
          <a:p>
            <a:endParaRPr lang="ru-RU"/>
          </a:p>
          <a:p>
            <a:pPr eaLnBrk="0" hangingPunct="0">
              <a:buFontTx/>
              <a:buAutoNum type="arabicPeriod"/>
            </a:pPr>
            <a:endParaRPr lang="ru-RU" sz="600"/>
          </a:p>
          <a:p>
            <a:pPr eaLnBrk="0" hangingPunct="0"/>
            <a:endParaRPr lang="ru-RU"/>
          </a:p>
        </p:txBody>
      </p:sp>
      <p:sp>
        <p:nvSpPr>
          <p:cNvPr id="14" name="TextBox 13"/>
          <p:cNvSpPr txBox="1"/>
          <p:nvPr/>
        </p:nvSpPr>
        <p:spPr>
          <a:xfrm>
            <a:off x="5795963" y="4868863"/>
            <a:ext cx="3200400" cy="400050"/>
          </a:xfrm>
          <a:prstGeom prst="rect">
            <a:avLst/>
          </a:prstGeom>
          <a:noFill/>
        </p:spPr>
        <p:txBody>
          <a:bodyPr wrap="none">
            <a:spAutoFit/>
          </a:bodyPr>
          <a:lstStyle/>
          <a:p>
            <a:pPr fontAlgn="auto">
              <a:spcBef>
                <a:spcPts val="0"/>
              </a:spcBef>
              <a:spcAft>
                <a:spcPts val="0"/>
              </a:spcAft>
              <a:defRPr/>
            </a:pPr>
            <a:r>
              <a:rPr lang="en-US" sz="2000" b="1" dirty="0">
                <a:solidFill>
                  <a:schemeClr val="accent4">
                    <a:lumMod val="75000"/>
                  </a:schemeClr>
                </a:solidFill>
                <a:latin typeface="+mn-lt"/>
                <a:cs typeface="+mn-cs"/>
              </a:rPr>
              <a:t>www.festival.1september.ru</a:t>
            </a:r>
            <a:endParaRPr lang="ru-RU" sz="2000" b="1" dirty="0">
              <a:solidFill>
                <a:schemeClr val="accent4">
                  <a:lumMod val="75000"/>
                </a:schemeClr>
              </a:solidFill>
              <a:latin typeface="+mn-lt"/>
              <a:cs typeface="+mn-cs"/>
            </a:endParaRPr>
          </a:p>
        </p:txBody>
      </p:sp>
      <p:sp>
        <p:nvSpPr>
          <p:cNvPr id="15" name="TextBox 14"/>
          <p:cNvSpPr txBox="1"/>
          <p:nvPr/>
        </p:nvSpPr>
        <p:spPr>
          <a:xfrm rot="1094150">
            <a:off x="106363" y="3557588"/>
            <a:ext cx="2481262" cy="400050"/>
          </a:xfrm>
          <a:prstGeom prst="rect">
            <a:avLst/>
          </a:prstGeom>
          <a:noFill/>
        </p:spPr>
        <p:txBody>
          <a:bodyPr wrap="none">
            <a:spAutoFit/>
          </a:bodyPr>
          <a:lstStyle/>
          <a:p>
            <a:pPr fontAlgn="auto">
              <a:spcBef>
                <a:spcPts val="0"/>
              </a:spcBef>
              <a:spcAft>
                <a:spcPts val="0"/>
              </a:spcAft>
              <a:defRPr/>
            </a:pPr>
            <a:r>
              <a:rPr lang="en-US" sz="2000" b="1" dirty="0">
                <a:solidFill>
                  <a:schemeClr val="accent4">
                    <a:lumMod val="75000"/>
                  </a:schemeClr>
                </a:solidFill>
                <a:latin typeface="+mn-lt"/>
                <a:cs typeface="+mn-cs"/>
              </a:rPr>
              <a:t>www.homeenglish.ru</a:t>
            </a:r>
            <a:endParaRPr lang="ru-RU" sz="2000" b="1" dirty="0">
              <a:solidFill>
                <a:schemeClr val="accent4">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1000" fill="hold"/>
                                        <p:tgtEl>
                                          <p:spTgt spid="6148"/>
                                        </p:tgtEl>
                                        <p:attrNameLst>
                                          <p:attrName>ppt_w</p:attrName>
                                        </p:attrNameLst>
                                      </p:cBhvr>
                                      <p:tavLst>
                                        <p:tav tm="0">
                                          <p:val>
                                            <p:fltVal val="0"/>
                                          </p:val>
                                        </p:tav>
                                        <p:tav tm="100000">
                                          <p:val>
                                            <p:strVal val="#ppt_w"/>
                                          </p:val>
                                        </p:tav>
                                      </p:tavLst>
                                    </p:anim>
                                    <p:anim calcmode="lin" valueType="num">
                                      <p:cBhvr>
                                        <p:cTn id="13" dur="1000" fill="hold"/>
                                        <p:tgtEl>
                                          <p:spTgt spid="6148"/>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6147"/>
                                        </p:tgtEl>
                                        <p:attrNameLst>
                                          <p:attrName>style.visibility</p:attrName>
                                        </p:attrNameLst>
                                      </p:cBhvr>
                                      <p:to>
                                        <p:strVal val="visible"/>
                                      </p:to>
                                    </p:set>
                                    <p:anim calcmode="lin" valueType="num">
                                      <p:cBhvr>
                                        <p:cTn id="16" dur="1000" fill="hold"/>
                                        <p:tgtEl>
                                          <p:spTgt spid="6147"/>
                                        </p:tgtEl>
                                        <p:attrNameLst>
                                          <p:attrName>ppt_w</p:attrName>
                                        </p:attrNameLst>
                                      </p:cBhvr>
                                      <p:tavLst>
                                        <p:tav tm="0">
                                          <p:val>
                                            <p:fltVal val="0"/>
                                          </p:val>
                                        </p:tav>
                                        <p:tav tm="100000">
                                          <p:val>
                                            <p:strVal val="#ppt_w"/>
                                          </p:val>
                                        </p:tav>
                                      </p:tavLst>
                                    </p:anim>
                                    <p:anim calcmode="lin" valueType="num">
                                      <p:cBhvr>
                                        <p:cTn id="17" dur="1000" fill="hold"/>
                                        <p:tgtEl>
                                          <p:spTgt spid="6147"/>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p:cTn id="20" dur="1000" fill="hold"/>
                                        <p:tgtEl>
                                          <p:spTgt spid="6146"/>
                                        </p:tgtEl>
                                        <p:attrNameLst>
                                          <p:attrName>ppt_w</p:attrName>
                                        </p:attrNameLst>
                                      </p:cBhvr>
                                      <p:tavLst>
                                        <p:tav tm="0">
                                          <p:val>
                                            <p:fltVal val="0"/>
                                          </p:val>
                                        </p:tav>
                                        <p:tav tm="100000">
                                          <p:val>
                                            <p:strVal val="#ppt_w"/>
                                          </p:val>
                                        </p:tav>
                                      </p:tavLst>
                                    </p:anim>
                                    <p:anim calcmode="lin" valueType="num">
                                      <p:cBhvr>
                                        <p:cTn id="21" dur="1000" fill="hold"/>
                                        <p:tgtEl>
                                          <p:spTgt spid="6146"/>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6149"/>
                                        </p:tgtEl>
                                        <p:attrNameLst>
                                          <p:attrName>style.visibility</p:attrName>
                                        </p:attrNameLst>
                                      </p:cBhvr>
                                      <p:to>
                                        <p:strVal val="visible"/>
                                      </p:to>
                                    </p:set>
                                    <p:anim calcmode="lin" valueType="num">
                                      <p:cBhvr>
                                        <p:cTn id="24" dur="1000" fill="hold"/>
                                        <p:tgtEl>
                                          <p:spTgt spid="6149"/>
                                        </p:tgtEl>
                                        <p:attrNameLst>
                                          <p:attrName>ppt_w</p:attrName>
                                        </p:attrNameLst>
                                      </p:cBhvr>
                                      <p:tavLst>
                                        <p:tav tm="0">
                                          <p:val>
                                            <p:fltVal val="0"/>
                                          </p:val>
                                        </p:tav>
                                        <p:tav tm="100000">
                                          <p:val>
                                            <p:strVal val="#ppt_w"/>
                                          </p:val>
                                        </p:tav>
                                      </p:tavLst>
                                    </p:anim>
                                    <p:anim calcmode="lin" valueType="num">
                                      <p:cBhvr>
                                        <p:cTn id="25" dur="1000" fill="hold"/>
                                        <p:tgtEl>
                                          <p:spTgt spid="6149"/>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childTnLst>
                                </p:cTn>
                              </p:par>
                            </p:childTnLst>
                          </p:cTn>
                        </p:par>
                        <p:par>
                          <p:cTn id="43" fill="hold">
                            <p:stCondLst>
                              <p:cond delay="3000"/>
                            </p:stCondLst>
                            <p:childTnLst>
                              <p:par>
                                <p:cTn id="44" presetID="23" presetClass="entr" presetSubtype="16"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1000" fill="hold"/>
                                        <p:tgtEl>
                                          <p:spTgt spid="4"/>
                                        </p:tgtEl>
                                        <p:attrNameLst>
                                          <p:attrName>ppt_w</p:attrName>
                                        </p:attrNameLst>
                                      </p:cBhvr>
                                      <p:tavLst>
                                        <p:tav tm="0">
                                          <p:val>
                                            <p:fltVal val="0"/>
                                          </p:val>
                                        </p:tav>
                                        <p:tav tm="100000">
                                          <p:val>
                                            <p:strVal val="#ppt_w"/>
                                          </p:val>
                                        </p:tav>
                                      </p:tavLst>
                                    </p:anim>
                                    <p:anim calcmode="lin" valueType="num">
                                      <p:cBhvr>
                                        <p:cTn id="47"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CIM\106KM853\106_0936.JPG"/>
          <p:cNvPicPr>
            <a:picLocks noChangeAspect="1" noChangeArrowheads="1"/>
          </p:cNvPicPr>
          <p:nvPr/>
        </p:nvPicPr>
        <p:blipFill>
          <a:blip r:embed="rId2" cstate="print">
            <a:lum bright="10000"/>
          </a:blip>
          <a:srcRect/>
          <a:stretch>
            <a:fillRect/>
          </a:stretch>
        </p:blipFill>
        <p:spPr bwMode="auto">
          <a:xfrm>
            <a:off x="4283968" y="3212976"/>
            <a:ext cx="3383805" cy="2347726"/>
          </a:xfrm>
          <a:prstGeom prst="rect">
            <a:avLst/>
          </a:prstGeom>
          <a:ln>
            <a:noFill/>
          </a:ln>
          <a:effectLst>
            <a:outerShdw blurRad="292100" dist="139700" dir="2700000" algn="tl" rotWithShape="0">
              <a:srgbClr val="333333">
                <a:alpha val="65000"/>
              </a:srgbClr>
            </a:outerShdw>
          </a:effectLst>
        </p:spPr>
      </p:pic>
      <p:pic>
        <p:nvPicPr>
          <p:cNvPr id="3" name="Picture 3" descr="C:\Documents and Settings\User\Рабочий стол\Новая папка (3)\106_0898.JPG"/>
          <p:cNvPicPr>
            <a:picLocks noChangeAspect="1" noChangeArrowheads="1"/>
          </p:cNvPicPr>
          <p:nvPr/>
        </p:nvPicPr>
        <p:blipFill>
          <a:blip r:embed="rId3" cstate="print">
            <a:lum bright="10000" contrast="10000"/>
          </a:blip>
          <a:srcRect/>
          <a:stretch>
            <a:fillRect/>
          </a:stretch>
        </p:blipFill>
        <p:spPr bwMode="auto">
          <a:xfrm>
            <a:off x="4283968" y="332656"/>
            <a:ext cx="3288109" cy="2346466"/>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251520" y="188640"/>
            <a:ext cx="4176464" cy="452431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Разработка методического портфеля по диагностике и контролю уровня владения иностранным языком</a:t>
            </a:r>
          </a:p>
        </p:txBody>
      </p:sp>
      <p:sp>
        <p:nvSpPr>
          <p:cNvPr id="9" name="Прямоугольник 8"/>
          <p:cNvSpPr>
            <a:spLocks noChangeArrowheads="1"/>
          </p:cNvSpPr>
          <p:nvPr/>
        </p:nvSpPr>
        <p:spPr bwMode="auto">
          <a:xfrm>
            <a:off x="107950" y="4797425"/>
            <a:ext cx="4248150" cy="1630363"/>
          </a:xfrm>
          <a:prstGeom prst="rect">
            <a:avLst/>
          </a:prstGeom>
          <a:noFill/>
          <a:ln w="9525">
            <a:noFill/>
            <a:miter lim="800000"/>
            <a:headEnd/>
            <a:tailEnd/>
          </a:ln>
        </p:spPr>
        <p:txBody>
          <a:bodyPr>
            <a:spAutoFit/>
          </a:bodyPr>
          <a:lstStyle/>
          <a:p>
            <a:pPr algn="ctr"/>
            <a:r>
              <a:rPr lang="ru-RU" sz="2000" b="1">
                <a:latin typeface="Calibri" pitchFamily="34" charset="0"/>
              </a:rPr>
              <a:t>Использование готовых мультимедийных продуктов и компьютерных обучающих систем , создание базы тематических тестов для работы на уроке и дома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style.rotation</p:attrName>
                                        </p:attrNameLst>
                                      </p:cBhvr>
                                      <p:tavLst>
                                        <p:tav tm="0">
                                          <p:val>
                                            <p:fltVal val="720"/>
                                          </p:val>
                                        </p:tav>
                                        <p:tav tm="100000">
                                          <p:val>
                                            <p:fltVal val="0"/>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ppt_w</p:attrName>
                                        </p:attrNameLst>
                                      </p:cBhvr>
                                      <p:tavLst>
                                        <p:tav tm="0">
                                          <p:val>
                                            <p:fltVal val="0"/>
                                          </p:val>
                                        </p:tav>
                                        <p:tav tm="100000">
                                          <p:val>
                                            <p:strVal val="#ppt_w"/>
                                          </p:val>
                                        </p:tav>
                                      </p:tavLst>
                                    </p:anim>
                                  </p:childTnLst>
                                </p:cTn>
                              </p:par>
                            </p:childTnLst>
                          </p:cTn>
                        </p:par>
                        <p:par>
                          <p:cTn id="22" fill="hold">
                            <p:stCondLst>
                              <p:cond delay="3000"/>
                            </p:stCondLst>
                            <p:childTnLst>
                              <p:par>
                                <p:cTn id="23" presetID="2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Дмитрий\Desktop\Королева6\10001.jpg"/>
          <p:cNvPicPr>
            <a:picLocks noChangeAspect="1" noChangeArrowheads="1"/>
          </p:cNvPicPr>
          <p:nvPr/>
        </p:nvPicPr>
        <p:blipFill>
          <a:blip r:embed="rId2" cstate="print"/>
          <a:srcRect/>
          <a:stretch>
            <a:fillRect/>
          </a:stretch>
        </p:blipFill>
        <p:spPr bwMode="auto">
          <a:xfrm>
            <a:off x="1979712" y="2636912"/>
            <a:ext cx="2016596" cy="2840094"/>
          </a:xfrm>
          <a:prstGeom prst="rect">
            <a:avLst/>
          </a:prstGeom>
          <a:noFill/>
          <a:ln w="9525">
            <a:solidFill>
              <a:schemeClr val="tx1"/>
            </a:solidFill>
            <a:miter lim="800000"/>
            <a:headEnd/>
            <a:tailEnd/>
          </a:ln>
        </p:spPr>
      </p:pic>
      <p:pic>
        <p:nvPicPr>
          <p:cNvPr id="3075" name="Picture 3" descr="C:\Users\Дмитрий\Desktop\Королева6\10002.jpg"/>
          <p:cNvPicPr>
            <a:picLocks noChangeAspect="1" noChangeArrowheads="1"/>
          </p:cNvPicPr>
          <p:nvPr/>
        </p:nvPicPr>
        <p:blipFill>
          <a:blip r:embed="rId3" cstate="print"/>
          <a:srcRect/>
          <a:stretch>
            <a:fillRect/>
          </a:stretch>
        </p:blipFill>
        <p:spPr bwMode="auto">
          <a:xfrm>
            <a:off x="5148064" y="2636912"/>
            <a:ext cx="2063651" cy="2900756"/>
          </a:xfrm>
          <a:prstGeom prst="rect">
            <a:avLst/>
          </a:prstGeom>
          <a:noFill/>
          <a:ln w="9525">
            <a:solidFill>
              <a:schemeClr val="tx1"/>
            </a:solidFill>
            <a:miter lim="800000"/>
            <a:headEnd/>
            <a:tailEnd/>
          </a:ln>
        </p:spPr>
      </p:pic>
      <p:sp>
        <p:nvSpPr>
          <p:cNvPr id="4" name="Прямоугольник 3"/>
          <p:cNvSpPr>
            <a:spLocks noChangeArrowheads="1"/>
          </p:cNvSpPr>
          <p:nvPr/>
        </p:nvSpPr>
        <p:spPr bwMode="auto">
          <a:xfrm>
            <a:off x="395288" y="6308725"/>
            <a:ext cx="8424862" cy="369888"/>
          </a:xfrm>
          <a:prstGeom prst="rect">
            <a:avLst/>
          </a:prstGeom>
          <a:noFill/>
          <a:ln w="9525">
            <a:noFill/>
            <a:miter lim="800000"/>
            <a:headEnd/>
            <a:tailEnd/>
          </a:ln>
        </p:spPr>
        <p:txBody>
          <a:bodyPr>
            <a:spAutoFit/>
          </a:bodyPr>
          <a:lstStyle/>
          <a:p>
            <a:pPr algn="ctr"/>
            <a:r>
              <a:rPr lang="ru-RU" b="1">
                <a:latin typeface="Calibri" pitchFamily="34" charset="0"/>
              </a:rPr>
              <a:t>Участие в дистанционных конкурсах и</a:t>
            </a:r>
            <a:r>
              <a:rPr lang="en-US" b="1">
                <a:latin typeface="Calibri" pitchFamily="34" charset="0"/>
              </a:rPr>
              <a:t> On-line</a:t>
            </a:r>
            <a:r>
              <a:rPr lang="ru-RU" b="1">
                <a:latin typeface="Calibri" pitchFamily="34" charset="0"/>
              </a:rPr>
              <a:t> олимпиадах</a:t>
            </a:r>
          </a:p>
        </p:txBody>
      </p:sp>
      <p:sp>
        <p:nvSpPr>
          <p:cNvPr id="7" name="Прямоугольник 6"/>
          <p:cNvSpPr/>
          <p:nvPr/>
        </p:nvSpPr>
        <p:spPr>
          <a:xfrm>
            <a:off x="323528" y="188640"/>
            <a:ext cx="8712969"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Модернизация форм внеурочной деятельности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 calcmode="lin" valueType="num">
                                      <p:cBhvr>
                                        <p:cTn id="16" dur="1000" fill="hold"/>
                                        <p:tgtEl>
                                          <p:spTgt spid="3075"/>
                                        </p:tgtEl>
                                        <p:attrNameLst>
                                          <p:attrName>ppt_w</p:attrName>
                                        </p:attrNameLst>
                                      </p:cBhvr>
                                      <p:tavLst>
                                        <p:tav tm="0">
                                          <p:val>
                                            <p:fltVal val="0"/>
                                          </p:val>
                                        </p:tav>
                                        <p:tav tm="100000">
                                          <p:val>
                                            <p:strVal val="#ppt_w"/>
                                          </p:val>
                                        </p:tav>
                                      </p:tavLst>
                                    </p:anim>
                                    <p:anim calcmode="lin" valueType="num">
                                      <p:cBhvr>
                                        <p:cTn id="17" dur="1000" fill="hold"/>
                                        <p:tgtEl>
                                          <p:spTgt spid="3075"/>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4"/>
          <p:cNvSpPr>
            <a:spLocks noGrp="1"/>
          </p:cNvSpPr>
          <p:nvPr>
            <p:ph type="sldNum" sz="quarter" idx="12"/>
          </p:nvPr>
        </p:nvSpPr>
        <p:spPr/>
        <p:txBody>
          <a:bodyPr/>
          <a:lstStyle/>
          <a:p>
            <a:pPr>
              <a:defRPr/>
            </a:pPr>
            <a:fld id="{FB10FAD6-C296-4480-93FA-0E40E1A3BE55}" type="slidenum">
              <a:rPr lang="ru-RU"/>
              <a:pPr>
                <a:defRPr/>
              </a:pPr>
              <a:t>9</a:t>
            </a:fld>
            <a:endParaRPr lang="ru-RU"/>
          </a:p>
        </p:txBody>
      </p:sp>
      <p:sp>
        <p:nvSpPr>
          <p:cNvPr id="10246" name="Line 6"/>
          <p:cNvSpPr>
            <a:spLocks noChangeShapeType="1"/>
          </p:cNvSpPr>
          <p:nvPr/>
        </p:nvSpPr>
        <p:spPr bwMode="auto">
          <a:xfrm>
            <a:off x="1665288" y="1295400"/>
            <a:ext cx="6040437"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a:p>
        </p:txBody>
      </p:sp>
      <p:sp>
        <p:nvSpPr>
          <p:cNvPr id="10247" name="Line 7"/>
          <p:cNvSpPr>
            <a:spLocks noChangeShapeType="1"/>
          </p:cNvSpPr>
          <p:nvPr/>
        </p:nvSpPr>
        <p:spPr bwMode="auto">
          <a:xfrm>
            <a:off x="1665288" y="1295400"/>
            <a:ext cx="0" cy="388938"/>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a:p>
        </p:txBody>
      </p:sp>
      <p:sp>
        <p:nvSpPr>
          <p:cNvPr id="12293" name="Line 8"/>
          <p:cNvSpPr>
            <a:spLocks noChangeShapeType="1"/>
          </p:cNvSpPr>
          <p:nvPr/>
        </p:nvSpPr>
        <p:spPr bwMode="auto">
          <a:xfrm>
            <a:off x="4533900" y="1295400"/>
            <a:ext cx="0" cy="388938"/>
          </a:xfrm>
          <a:prstGeom prst="line">
            <a:avLst/>
          </a:prstGeom>
          <a:noFill/>
          <a:ln w="9525">
            <a:solidFill>
              <a:srgbClr val="000000"/>
            </a:solidFill>
            <a:round/>
            <a:headEnd/>
            <a:tailEnd/>
          </a:ln>
        </p:spPr>
        <p:txBody>
          <a:bodyPr/>
          <a:lstStyle/>
          <a:p>
            <a:endParaRPr lang="ru-RU"/>
          </a:p>
        </p:txBody>
      </p:sp>
      <p:sp>
        <p:nvSpPr>
          <p:cNvPr id="10249" name="Line 9"/>
          <p:cNvSpPr>
            <a:spLocks noChangeShapeType="1"/>
          </p:cNvSpPr>
          <p:nvPr/>
        </p:nvSpPr>
        <p:spPr bwMode="auto">
          <a:xfrm>
            <a:off x="7705725" y="1295400"/>
            <a:ext cx="0" cy="388938"/>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a:p>
        </p:txBody>
      </p:sp>
      <p:sp>
        <p:nvSpPr>
          <p:cNvPr id="12" name="Скругленный прямоугольник 11"/>
          <p:cNvSpPr/>
          <p:nvPr/>
        </p:nvSpPr>
        <p:spPr>
          <a:xfrm>
            <a:off x="428625" y="1714500"/>
            <a:ext cx="252095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effectLst>
                  <a:outerShdw blurRad="38100" dist="38100" dir="2700000" algn="tl">
                    <a:srgbClr val="000000">
                      <a:alpha val="43137"/>
                    </a:srgbClr>
                  </a:outerShdw>
                </a:effectLst>
              </a:rPr>
              <a:t>координатор</a:t>
            </a:r>
          </a:p>
        </p:txBody>
      </p:sp>
      <p:sp>
        <p:nvSpPr>
          <p:cNvPr id="14" name="Скругленный прямоугольник 13"/>
          <p:cNvSpPr/>
          <p:nvPr/>
        </p:nvSpPr>
        <p:spPr>
          <a:xfrm>
            <a:off x="6143625" y="1714500"/>
            <a:ext cx="259238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effectLst>
                  <a:outerShdw blurRad="38100" dist="38100" dir="2700000" algn="tl">
                    <a:srgbClr val="000000">
                      <a:alpha val="43137"/>
                    </a:srgbClr>
                  </a:outerShdw>
                </a:effectLst>
              </a:rPr>
              <a:t>рабочий инструмент</a:t>
            </a:r>
          </a:p>
        </p:txBody>
      </p:sp>
      <p:sp>
        <p:nvSpPr>
          <p:cNvPr id="15" name="Стрелка вниз 14"/>
          <p:cNvSpPr/>
          <p:nvPr/>
        </p:nvSpPr>
        <p:spPr>
          <a:xfrm>
            <a:off x="1428750" y="2643188"/>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Стрелка вниз 15"/>
          <p:cNvSpPr/>
          <p:nvPr/>
        </p:nvSpPr>
        <p:spPr>
          <a:xfrm>
            <a:off x="7215188" y="2643188"/>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кругленный прямоугольник 16"/>
          <p:cNvSpPr/>
          <p:nvPr/>
        </p:nvSpPr>
        <p:spPr>
          <a:xfrm>
            <a:off x="179388" y="3860800"/>
            <a:ext cx="3455987" cy="2592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chemeClr val="bg1"/>
              </a:buClr>
              <a:buFont typeface="Wingdings" pitchFamily="2" charset="2"/>
              <a:buChar char="§"/>
              <a:defRPr/>
            </a:pPr>
            <a:r>
              <a:rPr lang="ru-RU" b="1" dirty="0">
                <a:effectLst>
                  <a:outerShdw blurRad="38100" dist="38100" dir="2700000" algn="tl">
                    <a:srgbClr val="000000">
                      <a:alpha val="43137"/>
                    </a:srgbClr>
                  </a:outerShdw>
                </a:effectLst>
              </a:rPr>
              <a:t>Источник информации</a:t>
            </a:r>
          </a:p>
          <a:p>
            <a:pPr algn="ctr" fontAlgn="auto">
              <a:spcBef>
                <a:spcPts val="0"/>
              </a:spcBef>
              <a:spcAft>
                <a:spcPts val="0"/>
              </a:spcAft>
              <a:buClr>
                <a:schemeClr val="bg1"/>
              </a:buClr>
              <a:buFont typeface="Wingdings" pitchFamily="2" charset="2"/>
              <a:buChar char="§"/>
              <a:defRPr/>
            </a:pPr>
            <a:r>
              <a:rPr lang="ru-RU" b="1" dirty="0">
                <a:effectLst>
                  <a:outerShdw blurRad="38100" dist="38100" dir="2700000" algn="tl">
                    <a:srgbClr val="000000">
                      <a:alpha val="43137"/>
                    </a:srgbClr>
                  </a:outerShdw>
                </a:effectLst>
              </a:rPr>
              <a:t>Наглядное пособие</a:t>
            </a:r>
          </a:p>
          <a:p>
            <a:pPr algn="ctr" fontAlgn="auto">
              <a:spcBef>
                <a:spcPts val="0"/>
              </a:spcBef>
              <a:spcAft>
                <a:spcPts val="0"/>
              </a:spcAft>
              <a:buClr>
                <a:schemeClr val="bg1"/>
              </a:buClr>
              <a:buFont typeface="Wingdings" pitchFamily="2" charset="2"/>
              <a:buChar char="§"/>
              <a:defRPr/>
            </a:pPr>
            <a:r>
              <a:rPr lang="ru-RU" b="1" dirty="0">
                <a:effectLst>
                  <a:outerShdw blurRad="38100" dist="38100" dir="2700000" algn="tl">
                    <a:srgbClr val="000000">
                      <a:alpha val="43137"/>
                    </a:srgbClr>
                  </a:outerShdw>
                </a:effectLst>
              </a:rPr>
              <a:t>Индивидуальное информационное пространство</a:t>
            </a:r>
          </a:p>
          <a:p>
            <a:pPr algn="ctr" fontAlgn="auto">
              <a:spcBef>
                <a:spcPts val="0"/>
              </a:spcBef>
              <a:spcAft>
                <a:spcPts val="0"/>
              </a:spcAft>
              <a:buClr>
                <a:schemeClr val="bg1"/>
              </a:buClr>
              <a:buFont typeface="Wingdings" pitchFamily="2" charset="2"/>
              <a:buChar char="§"/>
              <a:defRPr/>
            </a:pPr>
            <a:r>
              <a:rPr lang="ru-RU" b="1" dirty="0">
                <a:effectLst>
                  <a:outerShdw blurRad="38100" dist="38100" dir="2700000" algn="tl">
                    <a:srgbClr val="000000">
                      <a:alpha val="43137"/>
                    </a:srgbClr>
                  </a:outerShdw>
                </a:effectLst>
              </a:rPr>
              <a:t>Тренажёр</a:t>
            </a:r>
          </a:p>
          <a:p>
            <a:pPr algn="ctr" fontAlgn="auto">
              <a:spcBef>
                <a:spcPts val="0"/>
              </a:spcBef>
              <a:spcAft>
                <a:spcPts val="0"/>
              </a:spcAft>
              <a:buClr>
                <a:schemeClr val="bg1"/>
              </a:buClr>
              <a:buFont typeface="Wingdings" pitchFamily="2" charset="2"/>
              <a:buChar char="§"/>
              <a:defRPr/>
            </a:pPr>
            <a:r>
              <a:rPr lang="ru-RU" b="1" dirty="0">
                <a:effectLst>
                  <a:outerShdw blurRad="38100" dist="38100" dir="2700000" algn="tl">
                    <a:srgbClr val="000000">
                      <a:alpha val="43137"/>
                    </a:srgbClr>
                  </a:outerShdw>
                </a:effectLst>
              </a:rPr>
              <a:t>Средство диагностики и контроля</a:t>
            </a:r>
          </a:p>
          <a:p>
            <a:pPr algn="ctr" fontAlgn="auto">
              <a:spcBef>
                <a:spcPts val="0"/>
              </a:spcBef>
              <a:spcAft>
                <a:spcPts val="0"/>
              </a:spcAft>
              <a:buClr>
                <a:schemeClr val="bg1"/>
              </a:buClr>
              <a:buFont typeface="Wingdings" pitchFamily="2" charset="2"/>
              <a:buChar char="§"/>
              <a:defRPr/>
            </a:pPr>
            <a:endParaRPr lang="ru-RU" b="1" dirty="0">
              <a:effectLst>
                <a:outerShdw blurRad="38100" dist="38100" dir="2700000" algn="tl">
                  <a:srgbClr val="000000">
                    <a:alpha val="43137"/>
                  </a:srgbClr>
                </a:outerShdw>
              </a:effectLst>
            </a:endParaRPr>
          </a:p>
        </p:txBody>
      </p:sp>
      <p:sp>
        <p:nvSpPr>
          <p:cNvPr id="18" name="Скругленный прямоугольник 17"/>
          <p:cNvSpPr/>
          <p:nvPr/>
        </p:nvSpPr>
        <p:spPr>
          <a:xfrm>
            <a:off x="5724525" y="3716338"/>
            <a:ext cx="3311525" cy="273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chemeClr val="bg1"/>
              </a:buClr>
              <a:buFont typeface="Wingdings" pitchFamily="2" charset="2"/>
              <a:buChar char="§"/>
              <a:defRPr/>
            </a:pPr>
            <a:r>
              <a:rPr lang="ru-RU" b="1" dirty="0">
                <a:effectLst>
                  <a:outerShdw blurRad="38100" dist="38100" dir="2700000" algn="tl">
                    <a:srgbClr val="000000">
                      <a:alpha val="43137"/>
                    </a:srgbClr>
                  </a:outerShdw>
                </a:effectLst>
              </a:rPr>
              <a:t>Средство подготовки текстов, их хранение</a:t>
            </a:r>
          </a:p>
          <a:p>
            <a:pPr algn="ctr" fontAlgn="auto">
              <a:spcBef>
                <a:spcPts val="0"/>
              </a:spcBef>
              <a:spcAft>
                <a:spcPts val="0"/>
              </a:spcAft>
              <a:buClr>
                <a:schemeClr val="bg1"/>
              </a:buClr>
              <a:buFont typeface="Wingdings" pitchFamily="2" charset="2"/>
              <a:buChar char="§"/>
              <a:defRPr/>
            </a:pPr>
            <a:r>
              <a:rPr lang="ru-RU" b="1" dirty="0">
                <a:effectLst>
                  <a:outerShdw blurRad="38100" dist="38100" dir="2700000" algn="tl">
                    <a:srgbClr val="000000">
                      <a:alpha val="43137"/>
                    </a:srgbClr>
                  </a:outerShdw>
                </a:effectLst>
              </a:rPr>
              <a:t>Обучающие программы</a:t>
            </a:r>
          </a:p>
          <a:p>
            <a:pPr algn="ctr" fontAlgn="auto">
              <a:spcBef>
                <a:spcPts val="0"/>
              </a:spcBef>
              <a:spcAft>
                <a:spcPts val="0"/>
              </a:spcAft>
              <a:buClr>
                <a:schemeClr val="bg1"/>
              </a:buClr>
              <a:buFont typeface="Wingdings" pitchFamily="2" charset="2"/>
              <a:buChar char="§"/>
              <a:defRPr/>
            </a:pPr>
            <a:r>
              <a:rPr lang="ru-RU" b="1" dirty="0" err="1">
                <a:effectLst>
                  <a:outerShdw blurRad="38100" dist="38100" dir="2700000" algn="tl">
                    <a:srgbClr val="000000">
                      <a:alpha val="43137"/>
                    </a:srgbClr>
                  </a:outerShdw>
                </a:effectLst>
              </a:rPr>
              <a:t>Мультимедийные</a:t>
            </a:r>
            <a:r>
              <a:rPr lang="ru-RU" b="1" dirty="0">
                <a:effectLst>
                  <a:outerShdw blurRad="38100" dist="38100" dir="2700000" algn="tl">
                    <a:srgbClr val="000000">
                      <a:alpha val="43137"/>
                    </a:srgbClr>
                  </a:outerShdw>
                </a:effectLst>
              </a:rPr>
              <a:t> задания</a:t>
            </a:r>
          </a:p>
          <a:p>
            <a:pPr algn="ctr" fontAlgn="auto">
              <a:spcBef>
                <a:spcPts val="0"/>
              </a:spcBef>
              <a:spcAft>
                <a:spcPts val="0"/>
              </a:spcAft>
              <a:buClr>
                <a:schemeClr val="bg1"/>
              </a:buClr>
              <a:buFont typeface="Wingdings" pitchFamily="2" charset="2"/>
              <a:buChar char="§"/>
              <a:defRPr/>
            </a:pPr>
            <a:r>
              <a:rPr lang="ru-RU" b="1" dirty="0" err="1">
                <a:effectLst>
                  <a:outerShdw blurRad="38100" dist="38100" dir="2700000" algn="tl">
                    <a:srgbClr val="000000">
                      <a:alpha val="43137"/>
                    </a:srgbClr>
                  </a:outerShdw>
                </a:effectLst>
              </a:rPr>
              <a:t>Он-лайн</a:t>
            </a:r>
            <a:r>
              <a:rPr lang="ru-RU" b="1" dirty="0">
                <a:effectLst>
                  <a:outerShdw blurRad="38100" dist="38100" dir="2700000" algn="tl">
                    <a:srgbClr val="000000">
                      <a:alpha val="43137"/>
                    </a:srgbClr>
                  </a:outerShdw>
                </a:effectLst>
              </a:rPr>
              <a:t> переводчик</a:t>
            </a:r>
          </a:p>
          <a:p>
            <a:pPr algn="ctr" fontAlgn="auto">
              <a:spcBef>
                <a:spcPts val="0"/>
              </a:spcBef>
              <a:spcAft>
                <a:spcPts val="0"/>
              </a:spcAft>
              <a:buClr>
                <a:schemeClr val="bg1"/>
              </a:buClr>
              <a:buFont typeface="Wingdings" pitchFamily="2" charset="2"/>
              <a:buChar char="§"/>
              <a:defRPr/>
            </a:pPr>
            <a:r>
              <a:rPr lang="en-US" b="1" dirty="0">
                <a:effectLst>
                  <a:outerShdw blurRad="38100" dist="38100" dir="2700000" algn="tl">
                    <a:srgbClr val="000000">
                      <a:alpha val="43137"/>
                    </a:srgbClr>
                  </a:outerShdw>
                </a:effectLst>
              </a:rPr>
              <a:t>SMART-BOARD </a:t>
            </a:r>
            <a:r>
              <a:rPr lang="ru-RU" b="1" dirty="0">
                <a:effectLst>
                  <a:outerShdw blurRad="38100" dist="38100" dir="2700000" algn="tl">
                    <a:srgbClr val="000000">
                      <a:alpha val="43137"/>
                    </a:srgbClr>
                  </a:outerShdw>
                </a:effectLst>
              </a:rPr>
              <a:t>технологии</a:t>
            </a:r>
          </a:p>
        </p:txBody>
      </p:sp>
      <p:pic>
        <p:nvPicPr>
          <p:cNvPr id="35841" name="Picture 1"/>
          <p:cNvPicPr>
            <a:picLocks noChangeAspect="1" noChangeArrowheads="1"/>
          </p:cNvPicPr>
          <p:nvPr/>
        </p:nvPicPr>
        <p:blipFill>
          <a:blip r:embed="rId2" cstate="print"/>
          <a:srcRect/>
          <a:stretch>
            <a:fillRect/>
          </a:stretch>
        </p:blipFill>
        <p:spPr bwMode="auto">
          <a:xfrm>
            <a:off x="3203575" y="260351"/>
            <a:ext cx="2160513" cy="1706098"/>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5841"/>
                                        </p:tgtEl>
                                        <p:attrNameLst>
                                          <p:attrName>style.visibility</p:attrName>
                                        </p:attrNameLst>
                                      </p:cBhvr>
                                      <p:to>
                                        <p:strVal val="visible"/>
                                      </p:to>
                                    </p:set>
                                    <p:anim calcmode="lin" valueType="num">
                                      <p:cBhvr>
                                        <p:cTn id="7" dur="1000" fill="hold"/>
                                        <p:tgtEl>
                                          <p:spTgt spid="35841"/>
                                        </p:tgtEl>
                                        <p:attrNameLst>
                                          <p:attrName>ppt_w</p:attrName>
                                        </p:attrNameLst>
                                      </p:cBhvr>
                                      <p:tavLst>
                                        <p:tav tm="0">
                                          <p:val>
                                            <p:fltVal val="0"/>
                                          </p:val>
                                        </p:tav>
                                        <p:tav tm="100000">
                                          <p:val>
                                            <p:strVal val="#ppt_w"/>
                                          </p:val>
                                        </p:tav>
                                      </p:tavLst>
                                    </p:anim>
                                    <p:anim calcmode="lin" valueType="num">
                                      <p:cBhvr>
                                        <p:cTn id="8" dur="1000" fill="hold"/>
                                        <p:tgtEl>
                                          <p:spTgt spid="3584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000"/>
                                        <p:tgtEl>
                                          <p:spTgt spid="16"/>
                                        </p:tgtEl>
                                      </p:cBhvr>
                                    </p:animEffect>
                                  </p:childTnLst>
                                </p:cTn>
                              </p:par>
                            </p:childTnLst>
                          </p:cTn>
                        </p:par>
                        <p:par>
                          <p:cTn id="26" fill="hold">
                            <p:stCondLst>
                              <p:cond delay="4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1000"/>
                                        <p:tgtEl>
                                          <p:spTgt spid="18"/>
                                        </p:tgtEl>
                                      </p:cBhvr>
                                    </p:animEffect>
                                  </p:childTnLst>
                                </p:cTn>
                              </p:par>
                            </p:childTnLst>
                          </p:cTn>
                        </p:par>
                        <p:par>
                          <p:cTn id="33" fill="hold">
                            <p:stCondLst>
                              <p:cond delay="5000"/>
                            </p:stCondLst>
                            <p:childTnLst>
                              <p:par>
                                <p:cTn id="34" presetID="22" presetClass="entr" presetSubtype="1" fill="hold" nodeType="afterEffect">
                                  <p:stCondLst>
                                    <p:cond delay="0"/>
                                  </p:stCondLst>
                                  <p:childTnLst>
                                    <p:set>
                                      <p:cBhvr>
                                        <p:cTn id="35" dur="1" fill="hold">
                                          <p:stCondLst>
                                            <p:cond delay="0"/>
                                          </p:stCondLst>
                                        </p:cTn>
                                        <p:tgtEl>
                                          <p:spTgt spid="10246"/>
                                        </p:tgtEl>
                                        <p:attrNameLst>
                                          <p:attrName>style.visibility</p:attrName>
                                        </p:attrNameLst>
                                      </p:cBhvr>
                                      <p:to>
                                        <p:strVal val="visible"/>
                                      </p:to>
                                    </p:set>
                                    <p:animEffect transition="in" filter="wipe(up)">
                                      <p:cBhvr>
                                        <p:cTn id="36" dur="500"/>
                                        <p:tgtEl>
                                          <p:spTgt spid="10246"/>
                                        </p:tgtEl>
                                      </p:cBhvr>
                                    </p:animEffect>
                                  </p:childTnLst>
                                </p:cTn>
                              </p:par>
                              <p:par>
                                <p:cTn id="37" presetID="22" presetClass="entr" presetSubtype="1" fill="hold" nodeType="withEffect">
                                  <p:stCondLst>
                                    <p:cond delay="0"/>
                                  </p:stCondLst>
                                  <p:childTnLst>
                                    <p:set>
                                      <p:cBhvr>
                                        <p:cTn id="38" dur="1" fill="hold">
                                          <p:stCondLst>
                                            <p:cond delay="0"/>
                                          </p:stCondLst>
                                        </p:cTn>
                                        <p:tgtEl>
                                          <p:spTgt spid="10247"/>
                                        </p:tgtEl>
                                        <p:attrNameLst>
                                          <p:attrName>style.visibility</p:attrName>
                                        </p:attrNameLst>
                                      </p:cBhvr>
                                      <p:to>
                                        <p:strVal val="visible"/>
                                      </p:to>
                                    </p:set>
                                    <p:animEffect transition="in" filter="wipe(up)">
                                      <p:cBhvr>
                                        <p:cTn id="39" dur="500"/>
                                        <p:tgtEl>
                                          <p:spTgt spid="10247"/>
                                        </p:tgtEl>
                                      </p:cBhvr>
                                    </p:animEffect>
                                  </p:childTnLst>
                                </p:cTn>
                              </p:par>
                              <p:par>
                                <p:cTn id="40" presetID="22" presetClass="entr" presetSubtype="1" fill="hold" nodeType="withEffect">
                                  <p:stCondLst>
                                    <p:cond delay="0"/>
                                  </p:stCondLst>
                                  <p:childTnLst>
                                    <p:set>
                                      <p:cBhvr>
                                        <p:cTn id="41" dur="1" fill="hold">
                                          <p:stCondLst>
                                            <p:cond delay="0"/>
                                          </p:stCondLst>
                                        </p:cTn>
                                        <p:tgtEl>
                                          <p:spTgt spid="10249"/>
                                        </p:tgtEl>
                                        <p:attrNameLst>
                                          <p:attrName>style.visibility</p:attrName>
                                        </p:attrNameLst>
                                      </p:cBhvr>
                                      <p:to>
                                        <p:strVal val="visible"/>
                                      </p:to>
                                    </p:set>
                                    <p:animEffect transition="in" filter="wipe(up)">
                                      <p:cBhvr>
                                        <p:cTn id="42"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1321</Words>
  <Application>Microsoft Office PowerPoint</Application>
  <PresentationFormat>Экран (4:3)</PresentationFormat>
  <Paragraphs>238</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Calibri</vt:lpstr>
      <vt:lpstr>Arial Unicode MS</vt:lpstr>
      <vt:lpstr>Arial Narrow</vt:lpstr>
      <vt:lpstr>Aharoni</vt:lpstr>
      <vt:lpstr>Times New Roman</vt:lpstr>
      <vt:lpstr>Wingdings</vt:lpstr>
      <vt:lpstr>Тема Office</vt:lpstr>
      <vt:lpstr>Слайд 1</vt:lpstr>
      <vt:lpstr>Слайд 2</vt:lpstr>
      <vt:lpstr>  использование современных информационных технологий  для совершенствования  методики преподавания английского языка в школе</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Что дает применение ИКТ…?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Опыт использования  информационных технологий</dc:title>
  <dc:creator>ULI</dc:creator>
  <cp:lastModifiedBy>hobbit</cp:lastModifiedBy>
  <cp:revision>116</cp:revision>
  <dcterms:modified xsi:type="dcterms:W3CDTF">2011-04-26T15:28:11Z</dcterms:modified>
</cp:coreProperties>
</file>