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4" r:id="rId2"/>
    <p:sldId id="316" r:id="rId3"/>
    <p:sldId id="307" r:id="rId4"/>
    <p:sldId id="300" r:id="rId5"/>
    <p:sldId id="291" r:id="rId6"/>
    <p:sldId id="295" r:id="rId7"/>
    <p:sldId id="278" r:id="rId8"/>
    <p:sldId id="292" r:id="rId9"/>
    <p:sldId id="311" r:id="rId10"/>
    <p:sldId id="304" r:id="rId11"/>
    <p:sldId id="301" r:id="rId12"/>
    <p:sldId id="314" r:id="rId13"/>
    <p:sldId id="315" r:id="rId14"/>
    <p:sldId id="277" r:id="rId15"/>
    <p:sldId id="303" r:id="rId16"/>
    <p:sldId id="306" r:id="rId17"/>
    <p:sldId id="256" r:id="rId18"/>
    <p:sldId id="260" r:id="rId19"/>
    <p:sldId id="313" r:id="rId20"/>
    <p:sldId id="259" r:id="rId21"/>
    <p:sldId id="264" r:id="rId22"/>
    <p:sldId id="312" r:id="rId23"/>
    <p:sldId id="286" r:id="rId24"/>
    <p:sldId id="287" r:id="rId25"/>
    <p:sldId id="288" r:id="rId26"/>
    <p:sldId id="289" r:id="rId27"/>
    <p:sldId id="279" r:id="rId28"/>
    <p:sldId id="296" r:id="rId29"/>
    <p:sldId id="298" r:id="rId30"/>
    <p:sldId id="299" r:id="rId31"/>
    <p:sldId id="297" r:id="rId32"/>
    <p:sldId id="30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F1BC"/>
    <a:srgbClr val="D5FBEA"/>
    <a:srgbClr val="C5F0FF"/>
    <a:srgbClr val="0F8F55"/>
    <a:srgbClr val="5BD4FF"/>
    <a:srgbClr val="FF6600"/>
    <a:srgbClr val="CC3300"/>
    <a:srgbClr val="FFE1F6"/>
    <a:srgbClr val="FFFF99"/>
    <a:srgbClr val="FFC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669" autoAdjust="0"/>
  </p:normalViewPr>
  <p:slideViewPr>
    <p:cSldViewPr>
      <p:cViewPr varScale="1">
        <p:scale>
          <a:sx n="106" d="100"/>
          <a:sy n="106" d="100"/>
        </p:scale>
        <p:origin x="-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413" b="1" i="0" u="none" strike="noStrike" kern="120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pPr>
            <a:r>
              <a:rPr lang="ru-RU" sz="1413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+mn-ea"/>
                <a:cs typeface="Times New Roman" pitchFamily="18"/>
              </a:rPr>
              <a:t>Изотермы</a:t>
            </a:r>
          </a:p>
        </c:rich>
      </c:tx>
      <c:layout>
        <c:manualLayout>
          <c:xMode val="edge"/>
          <c:yMode val="edge"/>
          <c:x val="0.45569988837289349"/>
          <c:y val="6.7889195886447387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3.1415330840208221E-2"/>
          <c:y val="0.17861946088855682"/>
          <c:w val="0.92855174487437275"/>
          <c:h val="0.6977204343834611"/>
        </c:manualLayout>
      </c:layout>
      <c:lineChart>
        <c:grouping val="standard"/>
        <c:varyColors val="0"/>
        <c:ser>
          <c:idx val="0"/>
          <c:order val="0"/>
          <c:tx>
            <c:v>Реальный газ</c:v>
          </c:tx>
          <c:spPr>
            <a:ln w="31683">
              <a:solidFill>
                <a:srgbClr val="004586"/>
              </a:solidFill>
              <a:prstDash val="solid"/>
              <a:round/>
            </a:ln>
          </c:spPr>
          <c:marker>
            <c:symbol val="none"/>
          </c:marker>
          <c:cat>
            <c:numLit>
              <c:formatCode>General</c:formatCode>
              <c:ptCount val="34"/>
              <c:pt idx="0">
                <c:v>7.0000000000000007E-2</c:v>
              </c:pt>
              <c:pt idx="1">
                <c:v>0.08</c:v>
              </c:pt>
              <c:pt idx="2">
                <c:v>0.09</c:v>
              </c:pt>
              <c:pt idx="3">
                <c:v>0.1</c:v>
              </c:pt>
              <c:pt idx="4">
                <c:v>0.11</c:v>
              </c:pt>
              <c:pt idx="5">
                <c:v>0.12</c:v>
              </c:pt>
              <c:pt idx="6">
                <c:v>0.13</c:v>
              </c:pt>
              <c:pt idx="7">
                <c:v>0.14000000000000001</c:v>
              </c:pt>
              <c:pt idx="8">
                <c:v>0.15</c:v>
              </c:pt>
              <c:pt idx="9">
                <c:v>0.16</c:v>
              </c:pt>
              <c:pt idx="10">
                <c:v>0.17</c:v>
              </c:pt>
              <c:pt idx="11">
                <c:v>0.18</c:v>
              </c:pt>
              <c:pt idx="12">
                <c:v>0.19</c:v>
              </c:pt>
              <c:pt idx="13">
                <c:v>0.2</c:v>
              </c:pt>
              <c:pt idx="14">
                <c:v>0.21</c:v>
              </c:pt>
              <c:pt idx="15">
                <c:v>0.22</c:v>
              </c:pt>
              <c:pt idx="16">
                <c:v>0.23</c:v>
              </c:pt>
              <c:pt idx="17">
                <c:v>0.24</c:v>
              </c:pt>
              <c:pt idx="18">
                <c:v>0.25</c:v>
              </c:pt>
              <c:pt idx="19">
                <c:v>0.26</c:v>
              </c:pt>
              <c:pt idx="20">
                <c:v>0.27</c:v>
              </c:pt>
              <c:pt idx="21">
                <c:v>0.28000000000000003</c:v>
              </c:pt>
              <c:pt idx="22">
                <c:v>0.28999999999999998</c:v>
              </c:pt>
              <c:pt idx="23">
                <c:v>0.3</c:v>
              </c:pt>
              <c:pt idx="24">
                <c:v>0.31</c:v>
              </c:pt>
              <c:pt idx="25">
                <c:v>0.32</c:v>
              </c:pt>
              <c:pt idx="26">
                <c:v>0.33</c:v>
              </c:pt>
              <c:pt idx="27">
                <c:v>0.34</c:v>
              </c:pt>
              <c:pt idx="28">
                <c:v>0.35</c:v>
              </c:pt>
              <c:pt idx="29">
                <c:v>0.36</c:v>
              </c:pt>
              <c:pt idx="30">
                <c:v>0.37</c:v>
              </c:pt>
              <c:pt idx="31">
                <c:v>0.38</c:v>
              </c:pt>
              <c:pt idx="32">
                <c:v>0.39</c:v>
              </c:pt>
              <c:pt idx="33">
                <c:v>0.4</c:v>
              </c:pt>
            </c:numLit>
          </c:cat>
          <c:val>
            <c:numLit>
              <c:formatCode>General</c:formatCode>
              <c:ptCount val="34"/>
              <c:pt idx="0">
                <c:v>8917908.3633360099</c:v>
              </c:pt>
              <c:pt idx="1">
                <c:v>3963160.56270548</c:v>
              </c:pt>
              <c:pt idx="2">
                <c:v>3013308.0112171802</c:v>
              </c:pt>
              <c:pt idx="3">
                <c:v>3171640.72944747</c:v>
              </c:pt>
              <c:pt idx="4">
                <c:v>3603383.2546529998</c:v>
              </c:pt>
              <c:pt idx="5">
                <c:v>4047461.1758334399</c:v>
              </c:pt>
              <c:pt idx="6">
                <c:v>4426120.5933996001</c:v>
              </c:pt>
              <c:pt idx="7">
                <c:v>4723902.2779382002</c:v>
              </c:pt>
              <c:pt idx="8">
                <c:v>4946198.84610675</c:v>
              </c:pt>
              <c:pt idx="9">
                <c:v>5104315.8015797799</c:v>
              </c:pt>
              <c:pt idx="10">
                <c:v>5210074.3291852698</c:v>
              </c:pt>
              <c:pt idx="11">
                <c:v>5274007.6379264398</c:v>
              </c:pt>
              <c:pt idx="12">
                <c:v>5304926.2363160998</c:v>
              </c:pt>
              <c:pt idx="13">
                <c:v>5309985.6235859003</c:v>
              </c:pt>
              <c:pt idx="14">
                <c:v>5294913.3023579903</c:v>
              </c:pt>
              <c:pt idx="15">
                <c:v>5264261.4027664196</c:v>
              </c:pt>
              <c:pt idx="16">
                <c:v>5221636.5777982697</c:v>
              </c:pt>
              <c:pt idx="17">
                <c:v>5169893.5079244096</c:v>
              </c:pt>
              <c:pt idx="18">
                <c:v>5111291.8844155604</c:v>
              </c:pt>
              <c:pt idx="19">
                <c:v>5047621.4185653701</c:v>
              </c:pt>
              <c:pt idx="20">
                <c:v>4980300.4720090702</c:v>
              </c:pt>
              <c:pt idx="21">
                <c:v>4910453.5590180503</c:v>
              </c:pt>
              <c:pt idx="22">
                <c:v>4838972.1845884202</c:v>
              </c:pt>
              <c:pt idx="23">
                <c:v>4766562.6401334703</c:v>
              </c:pt>
              <c:pt idx="24">
                <c:v>4693783.6250047199</c:v>
              </c:pt>
              <c:pt idx="25">
                <c:v>4621075.93619949</c:v>
              </c:pt>
              <c:pt idx="26">
                <c:v>4548785.9679331798</c:v>
              </c:pt>
              <c:pt idx="27">
                <c:v>4477184.3702135403</c:v>
              </c:pt>
              <c:pt idx="28">
                <c:v>4406480.91112886</c:v>
              </c:pt>
              <c:pt idx="29">
                <c:v>4336836.3527775398</c:v>
              </c:pt>
              <c:pt idx="30">
                <c:v>4268371.9700918403</c:v>
              </c:pt>
              <c:pt idx="31">
                <c:v>4201177.2027929705</c:v>
              </c:pt>
              <c:pt idx="32">
                <c:v>4135315.82361749</c:v>
              </c:pt>
              <c:pt idx="33">
                <c:v>4070830.9232724202</c:v>
              </c:pt>
            </c:numLit>
          </c:val>
          <c:smooth val="0"/>
        </c:ser>
        <c:ser>
          <c:idx val="1"/>
          <c:order val="1"/>
          <c:tx>
            <c:v>Идеальный газ</c:v>
          </c:tx>
          <c:spPr>
            <a:ln w="31683">
              <a:solidFill>
                <a:srgbClr val="FF420E"/>
              </a:solidFill>
              <a:prstDash val="solid"/>
              <a:round/>
            </a:ln>
          </c:spPr>
          <c:marker>
            <c:symbol val="none"/>
          </c:marker>
          <c:cat>
            <c:numLit>
              <c:formatCode>General</c:formatCode>
              <c:ptCount val="34"/>
              <c:pt idx="0">
                <c:v>7.0000000000000007E-2</c:v>
              </c:pt>
              <c:pt idx="1">
                <c:v>0.08</c:v>
              </c:pt>
              <c:pt idx="2">
                <c:v>0.09</c:v>
              </c:pt>
              <c:pt idx="3">
                <c:v>0.1</c:v>
              </c:pt>
              <c:pt idx="4">
                <c:v>0.11</c:v>
              </c:pt>
              <c:pt idx="5">
                <c:v>0.12</c:v>
              </c:pt>
              <c:pt idx="6">
                <c:v>0.13</c:v>
              </c:pt>
              <c:pt idx="7">
                <c:v>0.14000000000000001</c:v>
              </c:pt>
              <c:pt idx="8">
                <c:v>0.15</c:v>
              </c:pt>
              <c:pt idx="9">
                <c:v>0.16</c:v>
              </c:pt>
              <c:pt idx="10">
                <c:v>0.17</c:v>
              </c:pt>
              <c:pt idx="11">
                <c:v>0.18</c:v>
              </c:pt>
              <c:pt idx="12">
                <c:v>0.19</c:v>
              </c:pt>
              <c:pt idx="13">
                <c:v>0.2</c:v>
              </c:pt>
              <c:pt idx="14">
                <c:v>0.21</c:v>
              </c:pt>
              <c:pt idx="15">
                <c:v>0.22</c:v>
              </c:pt>
              <c:pt idx="16">
                <c:v>0.23</c:v>
              </c:pt>
              <c:pt idx="17">
                <c:v>0.24</c:v>
              </c:pt>
              <c:pt idx="18">
                <c:v>0.25</c:v>
              </c:pt>
              <c:pt idx="19">
                <c:v>0.26</c:v>
              </c:pt>
              <c:pt idx="20">
                <c:v>0.27</c:v>
              </c:pt>
              <c:pt idx="21">
                <c:v>0.28000000000000003</c:v>
              </c:pt>
              <c:pt idx="22">
                <c:v>0.28999999999999998</c:v>
              </c:pt>
              <c:pt idx="23">
                <c:v>0.3</c:v>
              </c:pt>
              <c:pt idx="24">
                <c:v>0.31</c:v>
              </c:pt>
              <c:pt idx="25">
                <c:v>0.32</c:v>
              </c:pt>
              <c:pt idx="26">
                <c:v>0.33</c:v>
              </c:pt>
              <c:pt idx="27">
                <c:v>0.34</c:v>
              </c:pt>
              <c:pt idx="28">
                <c:v>0.35</c:v>
              </c:pt>
              <c:pt idx="29">
                <c:v>0.36</c:v>
              </c:pt>
              <c:pt idx="30">
                <c:v>0.37</c:v>
              </c:pt>
              <c:pt idx="31">
                <c:v>0.38</c:v>
              </c:pt>
              <c:pt idx="32">
                <c:v>0.39</c:v>
              </c:pt>
              <c:pt idx="33">
                <c:v>0.4</c:v>
              </c:pt>
            </c:numLit>
          </c:cat>
          <c:val>
            <c:numLit>
              <c:formatCode>General</c:formatCode>
              <c:ptCount val="34"/>
              <c:pt idx="0">
                <c:v>32409000</c:v>
              </c:pt>
              <c:pt idx="1">
                <c:v>28357875</c:v>
              </c:pt>
              <c:pt idx="2">
                <c:v>25207000</c:v>
              </c:pt>
              <c:pt idx="3">
                <c:v>22686300</c:v>
              </c:pt>
              <c:pt idx="4">
                <c:v>20623909.090909101</c:v>
              </c:pt>
              <c:pt idx="5">
                <c:v>18905250</c:v>
              </c:pt>
              <c:pt idx="6">
                <c:v>17451000</c:v>
              </c:pt>
              <c:pt idx="7">
                <c:v>16204500</c:v>
              </c:pt>
              <c:pt idx="8">
                <c:v>15124200</c:v>
              </c:pt>
              <c:pt idx="9">
                <c:v>14178937.5</c:v>
              </c:pt>
              <c:pt idx="10">
                <c:v>13344882.3529412</c:v>
              </c:pt>
              <c:pt idx="11">
                <c:v>12603500</c:v>
              </c:pt>
              <c:pt idx="12">
                <c:v>11940157.8947368</c:v>
              </c:pt>
              <c:pt idx="13">
                <c:v>11343150</c:v>
              </c:pt>
              <c:pt idx="14">
                <c:v>10803000</c:v>
              </c:pt>
              <c:pt idx="15">
                <c:v>10311954.5454545</c:v>
              </c:pt>
              <c:pt idx="16">
                <c:v>9863608.6956521701</c:v>
              </c:pt>
              <c:pt idx="17">
                <c:v>9452625</c:v>
              </c:pt>
              <c:pt idx="18">
                <c:v>9074520</c:v>
              </c:pt>
              <c:pt idx="19">
                <c:v>8725500</c:v>
              </c:pt>
              <c:pt idx="20">
                <c:v>8402333.3333333302</c:v>
              </c:pt>
              <c:pt idx="21">
                <c:v>8102250</c:v>
              </c:pt>
              <c:pt idx="22">
                <c:v>7822862.0689655198</c:v>
              </c:pt>
              <c:pt idx="23">
                <c:v>7562100</c:v>
              </c:pt>
              <c:pt idx="24">
                <c:v>7318161.2903225804</c:v>
              </c:pt>
              <c:pt idx="25">
                <c:v>7089468.75</c:v>
              </c:pt>
              <c:pt idx="26">
                <c:v>6874636.3636363596</c:v>
              </c:pt>
              <c:pt idx="27">
                <c:v>6672441.1764705898</c:v>
              </c:pt>
              <c:pt idx="28">
                <c:v>6481800</c:v>
              </c:pt>
              <c:pt idx="29">
                <c:v>6301750</c:v>
              </c:pt>
              <c:pt idx="30">
                <c:v>6131432.4324324299</c:v>
              </c:pt>
              <c:pt idx="31">
                <c:v>5970078.9473684197</c:v>
              </c:pt>
              <c:pt idx="32">
                <c:v>5817000</c:v>
              </c:pt>
              <c:pt idx="33">
                <c:v>5671575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88512"/>
        <c:axId val="6114112"/>
      </c:lineChart>
      <c:valAx>
        <c:axId val="6114112"/>
        <c:scaling>
          <c:orientation val="minMax"/>
        </c:scaling>
        <c:delete val="0"/>
        <c:axPos val="l"/>
        <c:majorGridlines>
          <c:spPr>
            <a:ln w="9528">
              <a:solidFill>
                <a:srgbClr val="B3B3B3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156" b="0" i="0" u="none" strike="noStrike" kern="1200" baseline="0">
                    <a:solidFill>
                      <a:srgbClr val="000000"/>
                    </a:solidFill>
                    <a:latin typeface="Times New Roman" pitchFamily="18"/>
                    <a:cs typeface="Times New Roman" pitchFamily="18"/>
                  </a:defRPr>
                </a:pPr>
                <a:r>
                  <a:rPr lang="ru-RU" sz="1156" b="0" i="0" u="none" strike="noStrike" kern="1200" cap="none" spc="0" baseline="0">
                    <a:solidFill>
                      <a:srgbClr val="000000"/>
                    </a:solidFill>
                    <a:uFillTx/>
                    <a:latin typeface="Times New Roman" pitchFamily="18"/>
                    <a:ea typeface="+mn-ea"/>
                    <a:cs typeface="Times New Roman" pitchFamily="18"/>
                  </a:rPr>
                  <a:t>Давление, Па</a:t>
                </a:r>
              </a:p>
            </c:rich>
          </c:tx>
          <c:layout>
            <c:manualLayout>
              <c:xMode val="edge"/>
              <c:yMode val="edge"/>
              <c:x val="1.6481686805855712E-3"/>
              <c:y val="0.29746941032647106"/>
            </c:manualLayout>
          </c:layout>
          <c:overlay val="0"/>
          <c:spPr>
            <a:noFill/>
            <a:ln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noFill/>
          <a:ln w="9528">
            <a:solidFill>
              <a:srgbClr val="B3B3B3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200" b="0" i="0" u="none" strike="noStrike" kern="120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pPr>
            <a:endParaRPr lang="ru-RU"/>
          </a:p>
        </c:txPr>
        <c:crossAx val="145088512"/>
        <c:crosses val="autoZero"/>
        <c:crossBetween val="between"/>
      </c:valAx>
      <c:catAx>
        <c:axId val="145088512"/>
        <c:scaling>
          <c:orientation val="minMax"/>
        </c:scaling>
        <c:delete val="0"/>
        <c:axPos val="b"/>
        <c:majorGridlines>
          <c:spPr>
            <a:ln w="9528">
              <a:solidFill>
                <a:srgbClr val="B3B3B3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156" b="0" i="0" u="none" strike="noStrike" kern="1200" baseline="0">
                    <a:solidFill>
                      <a:srgbClr val="000000"/>
                    </a:solidFill>
                    <a:latin typeface="Times New Roman" pitchFamily="18"/>
                    <a:cs typeface="Times New Roman" pitchFamily="18"/>
                  </a:defRPr>
                </a:pPr>
                <a:r>
                  <a:rPr lang="ru-RU" sz="1156" b="0" i="0" u="none" strike="noStrike" kern="1200" cap="none" spc="0" baseline="0">
                    <a:solidFill>
                      <a:srgbClr val="000000"/>
                    </a:solidFill>
                    <a:uFillTx/>
                    <a:latin typeface="Times New Roman" pitchFamily="18"/>
                    <a:ea typeface="+mn-ea"/>
                    <a:cs typeface="Times New Roman" pitchFamily="18"/>
                  </a:rPr>
                  <a:t>Объем, м3</a:t>
                </a:r>
              </a:p>
            </c:rich>
          </c:tx>
          <c:layout>
            <c:manualLayout>
              <c:xMode val="edge"/>
              <c:yMode val="edge"/>
              <c:x val="0.84505665908706518"/>
              <c:y val="0.90698440264507285"/>
            </c:manualLayout>
          </c:layout>
          <c:overlay val="0"/>
          <c:spPr>
            <a:noFill/>
            <a:ln>
              <a:noFill/>
            </a:ln>
          </c:spPr>
        </c:title>
        <c:numFmt formatCode="0.00" sourceLinked="0"/>
        <c:majorTickMark val="none"/>
        <c:minorTickMark val="none"/>
        <c:tickLblPos val="nextTo"/>
        <c:spPr>
          <a:noFill/>
          <a:ln w="9528">
            <a:solidFill>
              <a:srgbClr val="B3B3B3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100" b="0" i="0" u="none" strike="noStrike" kern="120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pPr>
            <a:endParaRPr lang="ru-RU"/>
          </a:p>
        </c:txPr>
        <c:crossAx val="6114112"/>
        <c:crosses val="autoZero"/>
        <c:auto val="1"/>
        <c:lblAlgn val="ctr"/>
        <c:lblOffset val="100"/>
        <c:noMultiLvlLbl val="0"/>
      </c:catAx>
      <c:spPr>
        <a:noFill/>
        <a:ln w="9528">
          <a:solidFill>
            <a:srgbClr val="B3B3B3"/>
          </a:solidFill>
          <a:prstDash val="solid"/>
          <a:round/>
        </a:ln>
      </c:spPr>
    </c:plotArea>
    <c:legend>
      <c:legendPos val="b"/>
      <c:layout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ru-RU" sz="1028" b="0" i="0" u="none" strike="noStrike" kern="1200" baseline="0">
              <a:solidFill>
                <a:srgbClr val="000000"/>
              </a:solidFill>
              <a:latin typeface="Times New Roman" pitchFamily="18"/>
              <a:cs typeface="Times New Roman" pitchFamily="18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000" b="0" i="0" u="none" strike="noStrike" kern="1200" baseline="0">
          <a:solidFill>
            <a:srgbClr val="000000"/>
          </a:solidFill>
          <a:latin typeface="Calibri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19FA77-192B-41F4-96F8-2452299BDB2B}" type="datetimeFigureOut">
              <a:rPr lang="ru-RU"/>
              <a:pPr>
                <a:defRPr/>
              </a:pPr>
              <a:t>23.04.2011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DB13E1-FF0B-4DA2-B996-63EFF8155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84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9A9D-B382-4B50-A5F0-FD2B31EDF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1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453BD-8A37-4E65-B16D-8D5DF5890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3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EB357-7018-4EBE-9160-B6E39264E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4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8A03E-5788-4184-80CB-EAF9BB239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26636-E565-4F44-B7EF-F31DCDE01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8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23BE7-3017-45A2-81B7-B8C3A1A93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4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EFC8-4E46-43AD-9278-F94AF13C9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EA127-0B2B-415F-AB37-0EE6FFF2A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1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DB76C-BCEE-4363-BCED-55E1F5473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8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083D-0C79-421E-8083-F9337F4B1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3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E5A2-A2BA-442C-9F2B-ECA161F9C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1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F7C650-7292-4B10-BB6E-24E32380A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oleObject" Target="../embeddings/_____Microsoft_Excel_97-20032.xls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360363" y="5157788"/>
            <a:ext cx="44275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Купцова Е.Н., 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учитель физики и информатики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МОУ «Школа № 26» г. Владивостока</a:t>
            </a:r>
          </a:p>
        </p:txBody>
      </p:sp>
      <p:grpSp>
        <p:nvGrpSpPr>
          <p:cNvPr id="2051" name="Group 24"/>
          <p:cNvGrpSpPr>
            <a:grpSpLocks/>
          </p:cNvGrpSpPr>
          <p:nvPr/>
        </p:nvGrpSpPr>
        <p:grpSpPr bwMode="auto">
          <a:xfrm>
            <a:off x="755576" y="3408430"/>
            <a:ext cx="3100201" cy="1334369"/>
            <a:chOff x="522" y="2251"/>
            <a:chExt cx="2206" cy="995"/>
          </a:xfrm>
        </p:grpSpPr>
        <p:pic>
          <p:nvPicPr>
            <p:cNvPr id="2054" name="Picture 23" descr="Dis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" y="2251"/>
              <a:ext cx="995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522" y="2296"/>
              <a:ext cx="2206" cy="654"/>
              <a:chOff x="4478" y="3763"/>
              <a:chExt cx="5400" cy="1602"/>
            </a:xfrm>
          </p:grpSpPr>
          <p:grpSp>
            <p:nvGrpSpPr>
              <p:cNvPr id="2057" name="Group 8"/>
              <p:cNvGrpSpPr>
                <a:grpSpLocks/>
              </p:cNvGrpSpPr>
              <p:nvPr/>
            </p:nvGrpSpPr>
            <p:grpSpPr bwMode="auto">
              <a:xfrm>
                <a:off x="4478" y="3763"/>
                <a:ext cx="5400" cy="1602"/>
                <a:chOff x="3938" y="12474"/>
                <a:chExt cx="5400" cy="1620"/>
              </a:xfrm>
            </p:grpSpPr>
            <p:grpSp>
              <p:nvGrpSpPr>
                <p:cNvPr id="2058" name="Group 9"/>
                <p:cNvGrpSpPr>
                  <a:grpSpLocks/>
                </p:cNvGrpSpPr>
                <p:nvPr/>
              </p:nvGrpSpPr>
              <p:grpSpPr bwMode="auto">
                <a:xfrm>
                  <a:off x="3938" y="12474"/>
                  <a:ext cx="5400" cy="1620"/>
                  <a:chOff x="3938" y="12474"/>
                  <a:chExt cx="5400" cy="1620"/>
                </a:xfrm>
              </p:grpSpPr>
              <p:sp>
                <p:nvSpPr>
                  <p:cNvPr id="2060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38" y="12833"/>
                    <a:ext cx="284" cy="5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2061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6098" y="12474"/>
                    <a:ext cx="3240" cy="1620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06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438" y="13014"/>
                    <a:ext cx="723" cy="723"/>
                    <a:chOff x="3409" y="1853"/>
                    <a:chExt cx="3108" cy="2650"/>
                  </a:xfrm>
                </p:grpSpPr>
                <p:sp>
                  <p:nvSpPr>
                    <p:cNvPr id="2063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9" y="1992"/>
                      <a:ext cx="1978" cy="2371"/>
                    </a:xfrm>
                    <a:prstGeom prst="ellipse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FF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64" name="Oval 14"/>
                    <p:cNvSpPr>
                      <a:spLocks noChangeArrowheads="1"/>
                    </p:cNvSpPr>
                    <p:nvPr/>
                  </p:nvSpPr>
                  <p:spPr bwMode="auto">
                    <a:xfrm rot="1478518">
                      <a:off x="4539" y="2132"/>
                      <a:ext cx="1978" cy="2371"/>
                    </a:xfrm>
                    <a:prstGeom prst="ellipse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FF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65" name="AutoShape 15"/>
                    <p:cNvSpPr>
                      <a:spLocks noChangeArrowheads="1"/>
                    </p:cNvSpPr>
                    <p:nvPr/>
                  </p:nvSpPr>
                  <p:spPr bwMode="auto">
                    <a:xfrm rot="-2318745">
                      <a:off x="4821" y="1853"/>
                      <a:ext cx="1270" cy="4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77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lnTo>
                            <a:pt x="5400" y="1080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FFFF99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66" name="AutoShape 16"/>
                    <p:cNvSpPr>
                      <a:spLocks noChangeArrowheads="1"/>
                    </p:cNvSpPr>
                    <p:nvPr/>
                  </p:nvSpPr>
                  <p:spPr bwMode="auto">
                    <a:xfrm rot="1104756">
                      <a:off x="5245" y="2132"/>
                      <a:ext cx="847" cy="1673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FF9900"/>
                    </a:solidFill>
                    <a:ln w="9525">
                      <a:solidFill>
                        <a:srgbClr val="FF99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05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278" y="12833"/>
                  <a:ext cx="284" cy="5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/>
                </a:p>
              </p:txBody>
            </p:sp>
          </p:grpSp>
        </p:grpSp>
        <p:sp>
          <p:nvSpPr>
            <p:cNvPr id="2056" name="WordArt 19"/>
            <p:cNvSpPr>
              <a:spLocks noChangeArrowheads="1" noChangeShapeType="1" noTextEdit="1"/>
            </p:cNvSpPr>
            <p:nvPr/>
          </p:nvSpPr>
          <p:spPr bwMode="auto">
            <a:xfrm rot="480000">
              <a:off x="1519" y="2478"/>
              <a:ext cx="544" cy="20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FF99"/>
                    </a:solidFill>
                    <a:round/>
                    <a:headEnd/>
                    <a:tailEnd/>
                  </a:ln>
                  <a:solidFill>
                    <a:srgbClr val="FFFF99"/>
                  </a:solidFill>
                  <a:latin typeface="Arial"/>
                  <a:cs typeface="Arial"/>
                </a:rPr>
                <a:t>F = m a</a:t>
              </a:r>
              <a:endParaRPr lang="ru-RU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38150" y="333375"/>
            <a:ext cx="4213225" cy="13160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/>
              </a:rPr>
              <a:t>Мое рабочее место – </a:t>
            </a:r>
          </a:p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/>
              </a:rPr>
              <a:t>лаборатория творчества</a:t>
            </a:r>
          </a:p>
        </p:txBody>
      </p:sp>
      <p:pic>
        <p:nvPicPr>
          <p:cNvPr id="22530" name="Picture 2" descr="D:\мама\фото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7948"/>
            <a:ext cx="3647948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Объект 1"/>
          <p:cNvGraphicFramePr>
            <a:graphicFrameLocks noChangeAspect="1"/>
          </p:cNvGraphicFramePr>
          <p:nvPr/>
        </p:nvGraphicFramePr>
        <p:xfrm>
          <a:off x="307975" y="333375"/>
          <a:ext cx="852805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Точечный рисунок" r:id="rId3" imgW="7047619" imgH="4563112" progId="Paint.Picture">
                  <p:embed/>
                </p:oleObj>
              </mc:Choice>
              <mc:Fallback>
                <p:oleObj name="Точечный рисунок" r:id="rId3" imgW="7047619" imgH="4563112" progId="Paint.Picture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333375"/>
                        <a:ext cx="8528050" cy="552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ама\ПИППКРО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205038"/>
            <a:ext cx="5256212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D:\мама\ПИППКРО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0025"/>
            <a:ext cx="5121275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80063" y="127000"/>
            <a:ext cx="33131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Разработки для поурочной проверки учебного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2136"/>
            <a:ext cx="4464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52936"/>
            <a:ext cx="3897312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65725" y="189111"/>
            <a:ext cx="360838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120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Интеграция в смежные предметы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60648"/>
            <a:ext cx="5508625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475163"/>
            <a:ext cx="3792538" cy="192087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429000"/>
            <a:ext cx="3763962" cy="2967038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508104" y="116632"/>
            <a:ext cx="34559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Программы для работы с учащимися начальной школы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4213" y="404813"/>
            <a:ext cx="79930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Расширение практических методов обучения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84213" y="1412875"/>
            <a:ext cx="7993062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2. Компьютерное моделирование</a:t>
            </a:r>
          </a:p>
          <a:p>
            <a:pPr algn="ctr" eaLnBrk="1" hangingPunct="1">
              <a:spcAft>
                <a:spcPts val="1200"/>
              </a:spcAft>
              <a:defRPr/>
            </a:pPr>
            <a:endParaRPr lang="en-US" sz="1100" b="1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marL="457200" indent="-457200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алгоритмизация мышления учащихся; </a:t>
            </a:r>
          </a:p>
          <a:p>
            <a:pPr marL="457200" indent="-457200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</a:rPr>
              <a:t>интеграция во все предметы;</a:t>
            </a:r>
          </a:p>
          <a:p>
            <a:pPr marL="457200" indent="-457200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</a:rPr>
              <a:t>акцент на адаптацию к маскам ввода;</a:t>
            </a:r>
          </a:p>
          <a:p>
            <a:pPr marL="457200" indent="-457200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</a:rPr>
              <a:t>расширение кругозора за счет моделирования систем, не изучаемых в рамках программы.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Диаграмма 6"/>
          <p:cNvGraphicFramePr>
            <a:graphicFrameLocks noChangeAspect="1"/>
          </p:cNvGraphicFramePr>
          <p:nvPr/>
        </p:nvGraphicFramePr>
        <p:xfrm>
          <a:off x="4848225" y="260350"/>
          <a:ext cx="39370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r:id="rId3" imgW="3279932" imgH="1920406" progId="Excel.Chart.8">
                  <p:embed/>
                </p:oleObj>
              </mc:Choice>
              <mc:Fallback>
                <p:oleObj r:id="rId3" imgW="3279932" imgH="1920406" progId="Excel.Chart.8">
                  <p:embed/>
                  <p:pic>
                    <p:nvPicPr>
                      <p:cNvPr id="0" name="Диаграмма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260350"/>
                        <a:ext cx="39370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Диаграмма 7"/>
          <p:cNvGraphicFramePr>
            <a:graphicFrameLocks/>
          </p:cNvGraphicFramePr>
          <p:nvPr/>
        </p:nvGraphicFramePr>
        <p:xfrm>
          <a:off x="5508625" y="3357563"/>
          <a:ext cx="32766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r:id="rId5" imgW="3279932" imgH="1822862" progId="Excel.Chart.8">
                  <p:embed/>
                </p:oleObj>
              </mc:Choice>
              <mc:Fallback>
                <p:oleObj r:id="rId5" imgW="3279932" imgH="1822862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357563"/>
                        <a:ext cx="32766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825" y="152400"/>
            <a:ext cx="47148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Модели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для проведения уроков изучения нового материала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989138"/>
            <a:ext cx="4926012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9250" y="115888"/>
            <a:ext cx="8462963" cy="62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Табличные модели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для исследования на бинарных уроках</a:t>
            </a:r>
          </a:p>
          <a:p>
            <a:pPr>
              <a:spcBef>
                <a:spcPct val="50000"/>
              </a:spcBef>
              <a:defRPr/>
            </a:pPr>
            <a:r>
              <a:rPr lang="ru-RU" sz="2400" u="sng" dirty="0">
                <a:latin typeface="Times New Roman" pitchFamily="18" charset="0"/>
              </a:rPr>
              <a:t>Этапы урока</a:t>
            </a:r>
            <a:r>
              <a:rPr lang="ru-RU" sz="24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: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</a:rPr>
              <a:t>введение в тему;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постановка задачи;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анализ задачи;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построение модели в среде электронных таблиц;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тестирование модели;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исследование модели;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заполнение листа отчета;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</a:rPr>
              <a:t>работа с контролирующей программой;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самоанализ работы учащихся на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323850" y="115888"/>
            <a:ext cx="8569325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900"/>
              </a:spcAft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</a:rPr>
              <a:t>I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. «Применение законов Ньютона»</a:t>
            </a:r>
            <a:endParaRPr lang="ru-RU">
              <a:solidFill>
                <a:srgbClr val="C000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>
                <a:latin typeface="Times New Roman" pitchFamily="18" charset="0"/>
              </a:rPr>
              <a:t>Невесомый блок укреплен в вершине двух наклонных плоскостей, составляющих с горизонтом углы </a:t>
            </a:r>
            <a:r>
              <a:rPr lang="ru-RU">
                <a:latin typeface="Times New Roman" pitchFamily="18" charset="0"/>
                <a:sym typeface="Symbol" pitchFamily="18" charset="2"/>
              </a:rPr>
              <a:t></a:t>
            </a:r>
            <a:r>
              <a:rPr lang="ru-RU">
                <a:latin typeface="Times New Roman" pitchFamily="18" charset="0"/>
              </a:rPr>
              <a:t> = 30</a:t>
            </a:r>
            <a:r>
              <a:rPr lang="ru-RU" baseline="30000">
                <a:latin typeface="Times New Roman" pitchFamily="18" charset="0"/>
              </a:rPr>
              <a:t>0</a:t>
            </a:r>
            <a:r>
              <a:rPr lang="ru-RU">
                <a:latin typeface="Times New Roman" pitchFamily="18" charset="0"/>
              </a:rPr>
              <a:t> и </a:t>
            </a:r>
            <a:r>
              <a:rPr lang="ru-RU">
                <a:latin typeface="Times New Roman" pitchFamily="18" charset="0"/>
                <a:sym typeface="Symbol" pitchFamily="18" charset="2"/>
              </a:rPr>
              <a:t></a:t>
            </a:r>
            <a:r>
              <a:rPr lang="ru-RU">
                <a:latin typeface="Times New Roman" pitchFamily="18" charset="0"/>
              </a:rPr>
              <a:t> = 45</a:t>
            </a:r>
            <a:r>
              <a:rPr lang="ru-RU" baseline="30000">
                <a:latin typeface="Times New Roman" pitchFamily="18" charset="0"/>
              </a:rPr>
              <a:t>0</a:t>
            </a:r>
            <a:r>
              <a:rPr lang="ru-RU">
                <a:latin typeface="Times New Roman" pitchFamily="18" charset="0"/>
              </a:rPr>
              <a:t>. Гири 1 и 2 одинаковой массы </a:t>
            </a:r>
            <a:r>
              <a:rPr lang="en-US">
                <a:latin typeface="Times New Roman" pitchFamily="18" charset="0"/>
              </a:rPr>
              <a:t>m</a:t>
            </a:r>
            <a:r>
              <a:rPr lang="ru-RU" baseline="-25000">
                <a:latin typeface="Times New Roman" pitchFamily="18" charset="0"/>
              </a:rPr>
              <a:t>1</a:t>
            </a:r>
            <a:r>
              <a:rPr lang="ru-RU">
                <a:latin typeface="Times New Roman" pitchFamily="18" charset="0"/>
              </a:rPr>
              <a:t> = </a:t>
            </a:r>
            <a:r>
              <a:rPr lang="en-US">
                <a:latin typeface="Times New Roman" pitchFamily="18" charset="0"/>
              </a:rPr>
              <a:t>m</a:t>
            </a:r>
            <a:r>
              <a:rPr lang="ru-RU" baseline="-25000">
                <a:latin typeface="Times New Roman" pitchFamily="18" charset="0"/>
              </a:rPr>
              <a:t>2</a:t>
            </a:r>
            <a:r>
              <a:rPr lang="ru-RU">
                <a:latin typeface="Times New Roman" pitchFamily="18" charset="0"/>
              </a:rPr>
              <a:t>  = 1 кг соединены нитью и перекинуты через блок. Найти ускорение </a:t>
            </a:r>
            <a:r>
              <a:rPr lang="ru-RU" i="1">
                <a:latin typeface="Times New Roman" pitchFamily="18" charset="0"/>
              </a:rPr>
              <a:t>а</a:t>
            </a:r>
            <a:r>
              <a:rPr lang="ru-RU">
                <a:latin typeface="Times New Roman" pitchFamily="18" charset="0"/>
              </a:rPr>
              <a:t>, с которым движутся гири, и силу натяжения нити </a:t>
            </a:r>
            <a:r>
              <a:rPr lang="ru-RU" i="1">
                <a:latin typeface="Times New Roman" pitchFamily="18" charset="0"/>
              </a:rPr>
              <a:t>Т</a:t>
            </a:r>
            <a:r>
              <a:rPr lang="ru-RU">
                <a:latin typeface="Times New Roman" pitchFamily="18" charset="0"/>
              </a:rPr>
              <a:t> при условии, что коэффициенты трения гирь 1 и 2 о наклонные плоскости </a:t>
            </a:r>
            <a:r>
              <a:rPr lang="en-US">
                <a:latin typeface="Times New Roman" pitchFamily="18" charset="0"/>
              </a:rPr>
              <a:t>k</a:t>
            </a:r>
            <a:r>
              <a:rPr lang="ru-RU" baseline="-25000">
                <a:latin typeface="Times New Roman" pitchFamily="18" charset="0"/>
              </a:rPr>
              <a:t>1</a:t>
            </a:r>
            <a:r>
              <a:rPr lang="ru-RU">
                <a:latin typeface="Times New Roman" pitchFamily="18" charset="0"/>
              </a:rPr>
              <a:t> = </a:t>
            </a:r>
            <a:r>
              <a:rPr lang="en-US">
                <a:latin typeface="Times New Roman" pitchFamily="18" charset="0"/>
              </a:rPr>
              <a:t>k</a:t>
            </a:r>
            <a:r>
              <a:rPr lang="ru-RU" baseline="-25000">
                <a:latin typeface="Times New Roman" pitchFamily="18" charset="0"/>
              </a:rPr>
              <a:t>2</a:t>
            </a:r>
            <a:r>
              <a:rPr lang="ru-RU">
                <a:latin typeface="Times New Roman" pitchFamily="18" charset="0"/>
              </a:rPr>
              <a:t> = 0,1. Показать, что из формул, дающих решение этой задачи, можно получить как частные случаи решения приведенных ниже задач. </a:t>
            </a:r>
          </a:p>
        </p:txBody>
      </p:sp>
      <p:sp>
        <p:nvSpPr>
          <p:cNvPr id="17411" name="Text Box 30"/>
          <p:cNvSpPr txBox="1">
            <a:spLocks noChangeArrowheads="1"/>
          </p:cNvSpPr>
          <p:nvPr/>
        </p:nvSpPr>
        <p:spPr bwMode="auto">
          <a:xfrm>
            <a:off x="5453063" y="5438775"/>
            <a:ext cx="1612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</a:rPr>
              <a:t> </a:t>
            </a:r>
          </a:p>
          <a:p>
            <a:pPr eaLnBrk="1" hangingPunct="1"/>
            <a:endParaRPr lang="ru-RU" sz="1200">
              <a:latin typeface="Times New Roman" pitchFamily="18" charset="0"/>
            </a:endParaRPr>
          </a:p>
          <a:p>
            <a:pPr eaLnBrk="1" hangingPunct="1"/>
            <a:endParaRPr lang="ru-RU" sz="1200">
              <a:latin typeface="Times New Roman" pitchFamily="18" charset="0"/>
            </a:endParaRPr>
          </a:p>
          <a:p>
            <a:pPr eaLnBrk="1" hangingPunct="1"/>
            <a:endParaRPr lang="ru-RU"/>
          </a:p>
        </p:txBody>
      </p:sp>
      <p:sp>
        <p:nvSpPr>
          <p:cNvPr id="17412" name="Text Box 31"/>
          <p:cNvSpPr txBox="1">
            <a:spLocks noChangeArrowheads="1"/>
          </p:cNvSpPr>
          <p:nvPr/>
        </p:nvSpPr>
        <p:spPr bwMode="auto">
          <a:xfrm>
            <a:off x="611188" y="5445125"/>
            <a:ext cx="38131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200">
              <a:latin typeface="Times New Roman" pitchFamily="18" charset="0"/>
            </a:endParaRPr>
          </a:p>
          <a:p>
            <a:pPr eaLnBrk="1" hangingPunct="1"/>
            <a:r>
              <a:rPr lang="ru-RU" sz="1600">
                <a:latin typeface="Times New Roman" pitchFamily="18" charset="0"/>
              </a:rPr>
              <a:t>коэффициент трения гири 2 о наклонную плоскость равен 0,1.</a:t>
            </a:r>
          </a:p>
          <a:p>
            <a:pPr eaLnBrk="1" hangingPunct="1"/>
            <a:endParaRPr lang="ru-RU" sz="1600"/>
          </a:p>
        </p:txBody>
      </p:sp>
      <p:sp>
        <p:nvSpPr>
          <p:cNvPr id="17413" name="Text Box 33"/>
          <p:cNvSpPr txBox="1">
            <a:spLocks noChangeArrowheads="1"/>
          </p:cNvSpPr>
          <p:nvPr/>
        </p:nvSpPr>
        <p:spPr bwMode="auto">
          <a:xfrm>
            <a:off x="4643438" y="3357563"/>
            <a:ext cx="38846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200">
              <a:latin typeface="Times New Roman" pitchFamily="18" charset="0"/>
            </a:endParaRPr>
          </a:p>
          <a:p>
            <a:pPr algn="just" eaLnBrk="1" hangingPunct="1"/>
            <a:endParaRPr lang="ru-RU" sz="1400">
              <a:latin typeface="Times New Roman" pitchFamily="18" charset="0"/>
            </a:endParaRPr>
          </a:p>
          <a:p>
            <a:pPr algn="just" eaLnBrk="1" hangingPunct="1"/>
            <a:r>
              <a:rPr lang="ru-RU" sz="1600">
                <a:latin typeface="Times New Roman" pitchFamily="18" charset="0"/>
              </a:rPr>
              <a:t>коэффициент трения гири 2 о наклонную плоскость равен 0,1, угол </a:t>
            </a:r>
            <a:r>
              <a:rPr lang="ru-RU" sz="1600">
                <a:latin typeface="Times New Roman" pitchFamily="18" charset="0"/>
                <a:sym typeface="Symbol" pitchFamily="18" charset="2"/>
              </a:rPr>
              <a:t></a:t>
            </a:r>
            <a:r>
              <a:rPr lang="ru-RU" sz="1600">
                <a:latin typeface="Times New Roman" pitchFamily="18" charset="0"/>
              </a:rPr>
              <a:t> = 30</a:t>
            </a:r>
            <a:r>
              <a:rPr lang="ru-RU" sz="1600" baseline="30000">
                <a:latin typeface="Times New Roman" pitchFamily="18" charset="0"/>
              </a:rPr>
              <a:t>0</a:t>
            </a:r>
            <a:r>
              <a:rPr lang="ru-RU" sz="1600">
                <a:latin typeface="Times New Roman" pitchFamily="18" charset="0"/>
              </a:rPr>
              <a:t>.</a:t>
            </a:r>
          </a:p>
          <a:p>
            <a:pPr eaLnBrk="1" hangingPunct="1"/>
            <a:endParaRPr lang="ru-RU" sz="1600"/>
          </a:p>
        </p:txBody>
      </p:sp>
      <p:sp>
        <p:nvSpPr>
          <p:cNvPr id="17414" name="Text Box 34"/>
          <p:cNvSpPr txBox="1">
            <a:spLocks noChangeArrowheads="1"/>
          </p:cNvSpPr>
          <p:nvPr/>
        </p:nvSpPr>
        <p:spPr bwMode="auto">
          <a:xfrm>
            <a:off x="611188" y="3357563"/>
            <a:ext cx="338455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200">
              <a:latin typeface="Times New Roman" pitchFamily="18" charset="0"/>
            </a:endParaRPr>
          </a:p>
          <a:p>
            <a:pPr eaLnBrk="1" hangingPunct="1"/>
            <a:endParaRPr lang="ru-RU" sz="1200">
              <a:latin typeface="Times New Roman" pitchFamily="18" charset="0"/>
            </a:endParaRPr>
          </a:p>
          <a:p>
            <a:pPr eaLnBrk="1" hangingPunct="1"/>
            <a:r>
              <a:rPr lang="ru-RU" sz="1600">
                <a:latin typeface="Times New Roman" pitchFamily="18" charset="0"/>
              </a:rPr>
              <a:t>движение без трения</a:t>
            </a:r>
            <a:r>
              <a:rPr lang="ru-RU" sz="1200">
                <a:latin typeface="Times New Roman" pitchFamily="18" charset="0"/>
              </a:rPr>
              <a:t>           </a:t>
            </a:r>
            <a:endParaRPr lang="ru-RU"/>
          </a:p>
        </p:txBody>
      </p:sp>
      <p:sp>
        <p:nvSpPr>
          <p:cNvPr id="17415" name="Text Box 35"/>
          <p:cNvSpPr txBox="1">
            <a:spLocks noChangeArrowheads="1"/>
          </p:cNvSpPr>
          <p:nvPr/>
        </p:nvSpPr>
        <p:spPr bwMode="auto">
          <a:xfrm>
            <a:off x="6227763" y="5445125"/>
            <a:ext cx="230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latin typeface="Times New Roman" pitchFamily="18" charset="0"/>
            </a:endParaRPr>
          </a:p>
          <a:p>
            <a:pPr algn="r" eaLnBrk="1" hangingPunct="1"/>
            <a:endParaRPr lang="en-US" sz="1200">
              <a:latin typeface="Times New Roman" pitchFamily="18" charset="0"/>
            </a:endParaRPr>
          </a:p>
          <a:p>
            <a:pPr algn="r" eaLnBrk="1" hangingPunct="1"/>
            <a:r>
              <a:rPr lang="ru-RU" sz="1600">
                <a:latin typeface="Times New Roman" pitchFamily="18" charset="0"/>
              </a:rPr>
              <a:t>масса первой гири 2 кг</a:t>
            </a:r>
          </a:p>
          <a:p>
            <a:pPr eaLnBrk="1" hangingPunct="1"/>
            <a:endParaRPr lang="ru-RU" sz="1400"/>
          </a:p>
        </p:txBody>
      </p:sp>
      <p:sp>
        <p:nvSpPr>
          <p:cNvPr id="17416" name="Text Box 36"/>
          <p:cNvSpPr txBox="1">
            <a:spLocks noChangeArrowheads="1"/>
          </p:cNvSpPr>
          <p:nvPr/>
        </p:nvSpPr>
        <p:spPr bwMode="auto">
          <a:xfrm>
            <a:off x="611188" y="2349500"/>
            <a:ext cx="733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Times New Roman" pitchFamily="18" charset="0"/>
              </a:rPr>
              <a:t>1)</a:t>
            </a:r>
            <a:endParaRPr lang="ru-RU"/>
          </a:p>
        </p:txBody>
      </p:sp>
      <p:sp>
        <p:nvSpPr>
          <p:cNvPr id="17417" name="Text Box 37"/>
          <p:cNvSpPr txBox="1">
            <a:spLocks noChangeArrowheads="1"/>
          </p:cNvSpPr>
          <p:nvPr/>
        </p:nvSpPr>
        <p:spPr bwMode="auto">
          <a:xfrm>
            <a:off x="4427538" y="2420938"/>
            <a:ext cx="733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Times New Roman" pitchFamily="18" charset="0"/>
              </a:rPr>
              <a:t>2)</a:t>
            </a:r>
            <a:endParaRPr lang="ru-RU"/>
          </a:p>
        </p:txBody>
      </p:sp>
      <p:sp>
        <p:nvSpPr>
          <p:cNvPr id="17418" name="Text Box 38"/>
          <p:cNvSpPr txBox="1">
            <a:spLocks noChangeArrowheads="1"/>
          </p:cNvSpPr>
          <p:nvPr/>
        </p:nvSpPr>
        <p:spPr bwMode="auto">
          <a:xfrm>
            <a:off x="611188" y="4437063"/>
            <a:ext cx="733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Times New Roman" pitchFamily="18" charset="0"/>
              </a:rPr>
              <a:t>3)</a:t>
            </a:r>
            <a:endParaRPr lang="ru-RU"/>
          </a:p>
        </p:txBody>
      </p:sp>
      <p:sp>
        <p:nvSpPr>
          <p:cNvPr id="17419" name="Text Box 39"/>
          <p:cNvSpPr txBox="1">
            <a:spLocks noChangeArrowheads="1"/>
          </p:cNvSpPr>
          <p:nvPr/>
        </p:nvSpPr>
        <p:spPr bwMode="auto">
          <a:xfrm>
            <a:off x="4572000" y="4437063"/>
            <a:ext cx="733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Times New Roman" pitchFamily="18" charset="0"/>
              </a:rPr>
              <a:t>4)</a:t>
            </a:r>
            <a:endParaRPr lang="ru-RU"/>
          </a:p>
        </p:txBody>
      </p:sp>
      <p:pic>
        <p:nvPicPr>
          <p:cNvPr id="17420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37063"/>
            <a:ext cx="1049338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08500"/>
            <a:ext cx="197643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25368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20938"/>
            <a:ext cx="25304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54100"/>
            <a:ext cx="7059613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897437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0375" y="333375"/>
          <a:ext cx="6269038" cy="2428875"/>
        </p:xfrm>
        <a:graphic>
          <a:graphicData uri="http://schemas.openxmlformats.org/drawingml/2006/table">
            <a:tbl>
              <a:tblPr/>
              <a:tblGrid>
                <a:gridCol w="358775"/>
                <a:gridCol w="649288"/>
                <a:gridCol w="746125"/>
                <a:gridCol w="977900"/>
                <a:gridCol w="1084262"/>
                <a:gridCol w="1079500"/>
                <a:gridCol w="725488"/>
                <a:gridCol w="647700"/>
              </a:tblGrid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m2, кг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g, м/с^2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 a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 a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 a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 b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 b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 b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m1, кг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 g sinb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k1 m1 g cosb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 g sina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k2 m2 g cosa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a, м/с^2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T, Н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604" name="Picture 2" descr="C:\Users\Ustas\Desktop\Безымянный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28775"/>
            <a:ext cx="65214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395536" y="476672"/>
            <a:ext cx="8352928" cy="5832648"/>
            <a:chOff x="395536" y="476672"/>
            <a:chExt cx="8352928" cy="5832648"/>
          </a:xfrm>
        </p:grpSpPr>
        <p:sp>
          <p:nvSpPr>
            <p:cNvPr id="2" name="Овал 1"/>
            <p:cNvSpPr/>
            <p:nvPr/>
          </p:nvSpPr>
          <p:spPr>
            <a:xfrm>
              <a:off x="3599892" y="476672"/>
              <a:ext cx="1944216" cy="1944216"/>
            </a:xfrm>
            <a:prstGeom prst="ellipse">
              <a:avLst/>
            </a:prstGeom>
            <a:solidFill>
              <a:srgbClr val="7BF1BC"/>
            </a:solidFill>
            <a:ln>
              <a:noFill/>
            </a:ln>
            <a:effectLst>
              <a:innerShdw blurRad="114300" dist="114300" dir="2700000">
                <a:srgbClr val="0F8F55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95536" y="476672"/>
              <a:ext cx="2448272" cy="5832648"/>
            </a:xfrm>
            <a:prstGeom prst="roundRect">
              <a:avLst/>
            </a:prstGeom>
            <a:solidFill>
              <a:srgbClr val="D5FBEA"/>
            </a:solidFill>
            <a:ln>
              <a:noFill/>
            </a:ln>
            <a:effectLst>
              <a:innerShdw blurRad="63500" dist="114300" dir="2700000">
                <a:srgbClr val="7BF1B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71900" y="1077142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Формы работы</a:t>
              </a: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с учащимися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544" y="692696"/>
              <a:ext cx="2232248" cy="487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Традиционные:</a:t>
              </a:r>
            </a:p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словесные,</a:t>
              </a:r>
            </a:p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практические (наблюдения, опыты, решение задач, анализ полученных результатов, демонстрационный эксперимент, лабораторные работы, выполнение программируемых заданий, тестирование, моделирование  и т.д.)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300192" y="476672"/>
              <a:ext cx="2448272" cy="2160240"/>
            </a:xfrm>
            <a:prstGeom prst="roundRect">
              <a:avLst/>
            </a:prstGeom>
            <a:solidFill>
              <a:srgbClr val="D5FBEA"/>
            </a:solidFill>
            <a:ln>
              <a:noFill/>
            </a:ln>
            <a:effectLst>
              <a:innerShdw blurRad="63500" dist="114300" dir="2700000">
                <a:srgbClr val="7BF1B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72200" y="692696"/>
              <a:ext cx="2232248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Современные:</a:t>
              </a:r>
            </a:p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использование новых информационных технологий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4195166" y="2710128"/>
              <a:ext cx="753667" cy="396044"/>
            </a:xfrm>
            <a:prstGeom prst="chevron">
              <a:avLst/>
            </a:prstGeom>
            <a:solidFill>
              <a:srgbClr val="7BF1BC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>
              <a:off x="5652120" y="1250758"/>
              <a:ext cx="576064" cy="396044"/>
            </a:xfrm>
            <a:prstGeom prst="chevron">
              <a:avLst/>
            </a:prstGeom>
            <a:solidFill>
              <a:srgbClr val="7BF1BC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>
              <a:off x="2915816" y="1250758"/>
              <a:ext cx="576064" cy="396044"/>
            </a:xfrm>
            <a:prstGeom prst="chevron">
              <a:avLst/>
            </a:prstGeom>
            <a:solidFill>
              <a:srgbClr val="7BF1B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300192" y="3392996"/>
              <a:ext cx="2448272" cy="2916324"/>
            </a:xfrm>
            <a:prstGeom prst="roundRect">
              <a:avLst/>
            </a:prstGeom>
            <a:solidFill>
              <a:srgbClr val="D5FBEA"/>
            </a:solidFill>
            <a:ln>
              <a:noFill/>
            </a:ln>
            <a:effectLst>
              <a:innerShdw blurRad="63500" dist="114300" dir="2700000">
                <a:srgbClr val="7BF1B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38700" y="3510916"/>
              <a:ext cx="223224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Программы, выполненные на языках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Visual Basic, Free Pascal, Object Pascal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, компьютерные презентации, модели в электронных таблицах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7236296" y="2798930"/>
              <a:ext cx="576064" cy="396044"/>
            </a:xfrm>
            <a:prstGeom prst="chevron">
              <a:avLst/>
            </a:prstGeom>
            <a:solidFill>
              <a:srgbClr val="D5FBEA"/>
            </a:solidFill>
            <a:ln>
              <a:noFill/>
            </a:ln>
            <a:effectLst>
              <a:innerShdw blurRad="63500" dist="63500" dir="18900000">
                <a:srgbClr val="7BF1B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3599892" y="3392996"/>
              <a:ext cx="1944216" cy="1944216"/>
            </a:xfrm>
            <a:prstGeom prst="ellipse">
              <a:avLst/>
            </a:prstGeom>
            <a:solidFill>
              <a:srgbClr val="7BF1BC"/>
            </a:solidFill>
            <a:ln>
              <a:noFill/>
            </a:ln>
            <a:effectLst>
              <a:innerShdw blurRad="114300" dist="114300" dir="2700000">
                <a:srgbClr val="0F8F55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71900" y="3789040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Глубокие и прочные знания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учащихся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4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8642350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400"/>
              </a:spcBef>
              <a:spcAft>
                <a:spcPts val="9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II.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«Затухающие колебания»</a:t>
            </a:r>
            <a:endParaRPr lang="en-US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 dirty="0">
                <a:latin typeface="Times New Roman" pitchFamily="18" charset="0"/>
              </a:rPr>
              <a:t>На колеблющуюся точку массой 400 г действует сила трения. Построить и исследовать модель физического процесса по следующим данным: </a:t>
            </a:r>
            <a:endParaRPr lang="en-US" dirty="0">
              <a:latin typeface="Times New Roman" pitchFamily="18" charset="0"/>
            </a:endParaRPr>
          </a:p>
          <a:p>
            <a:pPr algn="just" eaLnBrk="1" hangingPunct="1"/>
            <a:r>
              <a:rPr lang="ru-RU" dirty="0">
                <a:latin typeface="Times New Roman" pitchFamily="18" charset="0"/>
              </a:rPr>
              <a:t>начальная амплитуда колебаний - 5 м; циклическая частота  колебаний - π/2;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dirty="0">
                <a:latin typeface="Times New Roman" pitchFamily="18" charset="0"/>
              </a:rPr>
              <a:t>коэффициент трения в системе принять равным 0,2.</a:t>
            </a:r>
            <a:endParaRPr lang="ru-RU" u="sng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ru-RU" u="sng" dirty="0">
                <a:latin typeface="Times New Roman" pitchFamily="18" charset="0"/>
              </a:rPr>
              <a:t>Постройте модель колебательного процесса и ответьте на вопросы:</a:t>
            </a:r>
            <a:endParaRPr lang="ru-RU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ru-RU" dirty="0">
                <a:latin typeface="Times New Roman" pitchFamily="18" charset="0"/>
              </a:rPr>
              <a:t>1. Определите координату точки через 1,4 периода после начала колебаний при уменьшении коэффициента трения в 4 раза и увеличении массы точки в 5 раз.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dirty="0">
                <a:latin typeface="Times New Roman" pitchFamily="18" charset="0"/>
              </a:rPr>
              <a:t>2. Определите отношение начальной амплитуды к амплитуде спустя 9,2 с после начала колебаний.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dirty="0">
                <a:latin typeface="Times New Roman" pitchFamily="18" charset="0"/>
              </a:rPr>
              <a:t>3. Установите соответствие: при увеличении массы колеблющейся точки...</a:t>
            </a:r>
            <a:endParaRPr lang="en-US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 dirty="0">
              <a:latin typeface="Times New Roman" pitchFamily="18" charset="0"/>
            </a:endParaRP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dirty="0">
                <a:latin typeface="Times New Roman" pitchFamily="18" charset="0"/>
              </a:rPr>
              <a:t>4. Используя команду </a:t>
            </a:r>
            <a:r>
              <a:rPr lang="ru-RU" i="1" dirty="0">
                <a:latin typeface="Times New Roman" pitchFamily="18" charset="0"/>
              </a:rPr>
              <a:t>Сервис/Подбор параметра...,</a:t>
            </a:r>
            <a:r>
              <a:rPr lang="ru-RU" dirty="0">
                <a:latin typeface="Times New Roman" pitchFamily="18" charset="0"/>
              </a:rPr>
              <a:t> подберите такую массу точки, чтобы при коэффициенте трения 0,1 колебания затухли за 10 с (считать, что для затухания значение А(t) должно составлять 0,1% от начального значения). Ответ запишите в граммах. </a:t>
            </a:r>
          </a:p>
        </p:txBody>
      </p:sp>
      <p:graphicFrame>
        <p:nvGraphicFramePr>
          <p:cNvPr id="6303" name="Group 159"/>
          <p:cNvGraphicFramePr>
            <a:graphicFrameLocks noGrp="1"/>
          </p:cNvGraphicFramePr>
          <p:nvPr/>
        </p:nvGraphicFramePr>
        <p:xfrm>
          <a:off x="468313" y="3644900"/>
          <a:ext cx="8351837" cy="1431940"/>
        </p:xfrm>
        <a:graphic>
          <a:graphicData uri="http://schemas.openxmlformats.org/drawingml/2006/table">
            <a:tbl>
              <a:tblPr/>
              <a:tblGrid>
                <a:gridCol w="3087687"/>
                <a:gridCol w="2032000"/>
                <a:gridCol w="3232150"/>
              </a:tblGrid>
              <a:tr h="30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затухания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 колебаний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Время затухания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8" marB="45658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8" marB="4565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8" marB="4565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изменяется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Увеличивается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Уменьшается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6432550"/>
            <a:ext cx="9144000" cy="246063"/>
            <a:chOff x="0" y="6432273"/>
            <a:chExt cx="9144000" cy="24622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668963"/>
              <a:ext cx="91440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327775" y="6432273"/>
              <a:ext cx="38162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10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Свободное программное обеспечение в школе</a:t>
              </a:r>
              <a:endPara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90" name="Group 726"/>
          <p:cNvGraphicFramePr>
            <a:graphicFrameLocks noGrp="1"/>
          </p:cNvGraphicFramePr>
          <p:nvPr/>
        </p:nvGraphicFramePr>
        <p:xfrm>
          <a:off x="395288" y="260350"/>
          <a:ext cx="7258050" cy="4943484"/>
        </p:xfrm>
        <a:graphic>
          <a:graphicData uri="http://schemas.openxmlformats.org/drawingml/2006/table">
            <a:tbl>
              <a:tblPr/>
              <a:tblGrid>
                <a:gridCol w="2540000"/>
                <a:gridCol w="1270000"/>
                <a:gridCol w="781050"/>
                <a:gridCol w="900112"/>
                <a:gridCol w="866775"/>
                <a:gridCol w="900113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Модель затухающих колебаний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Данные: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Константа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3,141592654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Нач. амплитуда колебаний, м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трения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Циклическая частота колебаний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1,570796327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Масса точки, кг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Результаты: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затухания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t, 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 (t=n*T)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A(t)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-A(t)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x,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 колебаний, 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4,5241871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-4,524187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2,6592505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4,0936538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-4,093654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3,8932961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Шаг времени, 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3,7040911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-3,704091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3,5228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3,3516002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-3,3516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1,9700212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3,0326533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-3,032653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3,715E-16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2,7440582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-2,744058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-1,612917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2,4829265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-2,482927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-2,361403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641" name="Object 7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098791"/>
              </p:ext>
            </p:extLst>
          </p:nvPr>
        </p:nvGraphicFramePr>
        <p:xfrm>
          <a:off x="2916238" y="3284539"/>
          <a:ext cx="5819775" cy="27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8" name="Диаграмма" r:id="rId3" imgW="8829751" imgH="4019448" progId="Excel.Chart.8">
                  <p:embed/>
                </p:oleObj>
              </mc:Choice>
              <mc:Fallback>
                <p:oleObj name="Диаграмма" r:id="rId3" imgW="8829751" imgH="4019448" progId="Excel.Chart.8">
                  <p:embed/>
                  <p:pic>
                    <p:nvPicPr>
                      <p:cNvPr id="0" name="Object 7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8041"/>
                      <a:stretch>
                        <a:fillRect/>
                      </a:stretch>
                    </p:blipFill>
                    <p:spPr bwMode="auto">
                      <a:xfrm>
                        <a:off x="2916238" y="3284539"/>
                        <a:ext cx="5819775" cy="2736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6432550"/>
            <a:ext cx="9144000" cy="246063"/>
            <a:chOff x="0" y="6432273"/>
            <a:chExt cx="9144000" cy="24622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668963"/>
              <a:ext cx="91440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327775" y="6432273"/>
              <a:ext cx="38162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10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Свободное программное обеспечение в школе</a:t>
              </a:r>
              <a:endPara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0" y="6432550"/>
            <a:ext cx="9144000" cy="246063"/>
            <a:chOff x="0" y="6432273"/>
            <a:chExt cx="9144000" cy="24622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6668963"/>
              <a:ext cx="91440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5327775" y="6432273"/>
              <a:ext cx="38162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10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Свободное программное обеспечение в школе</a:t>
              </a:r>
              <a:endPara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2" y="260648"/>
            <a:ext cx="8318096" cy="60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7993063" cy="56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C00000"/>
                </a:solidFill>
                <a:latin typeface="Times New Roman" pitchFamily="18" charset="0"/>
              </a:rPr>
              <a:t>III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. «Уравнение состояния реального газа»</a:t>
            </a:r>
            <a:endParaRPr lang="en-US" b="1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/>
            <a:endParaRPr lang="ru-RU">
              <a:solidFill>
                <a:srgbClr val="CC3300"/>
              </a:solidFill>
              <a:latin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Требуется построить и исследовать модель изотермического процесса для углекислого газа, считая газ реальным. Сравнить его поведение с идеальным.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ru-RU" u="sng">
                <a:latin typeface="Times New Roman" pitchFamily="18" charset="0"/>
                <a:cs typeface="Times New Roman" pitchFamily="18" charset="0"/>
              </a:rPr>
              <a:t>Данные: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молярная масса углекислого газа — 0,044 кг/моль,</a:t>
            </a:r>
          </a:p>
          <a:p>
            <a:pPr lvl="1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универсальная газовая постоянная — 8,31 Дж/(К моль),</a:t>
            </a:r>
          </a:p>
          <a:p>
            <a:pPr lvl="1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масса газа — 44 кг,</a:t>
            </a:r>
          </a:p>
          <a:p>
            <a:pPr lvl="1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критические значения температуры и давления — 304 К и 7380000 Па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соответственно,</a:t>
            </a:r>
          </a:p>
          <a:p>
            <a:pPr lvl="1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постоянные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— считаются по уже введенным формулам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текущая температура — 0 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lvl="1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Объем газа изменять от 0,07 до 0,4 с шагом 0,01 м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Для построения изотерм в осях Р(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) требуется выразить давление реального и идеального газа.</a:t>
            </a:r>
          </a:p>
          <a:p>
            <a:pPr algn="just" eaLnBrk="1" hangingPunct="1">
              <a:spcAft>
                <a:spcPts val="600"/>
              </a:spcAft>
            </a:pPr>
            <a:endParaRPr lang="ru-RU">
              <a:latin typeface="Times New Roman" pitchFamily="18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0" y="6432550"/>
            <a:ext cx="9144000" cy="246063"/>
            <a:chOff x="0" y="6432273"/>
            <a:chExt cx="9144000" cy="24622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6668963"/>
              <a:ext cx="91440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5327775" y="6432273"/>
              <a:ext cx="38162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10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Свободное программное обеспечение в школе</a:t>
              </a:r>
              <a:endPara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323850" y="188913"/>
            <a:ext cx="8496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1) Определите по графику отношение давлений идеального и реального газов при значении объема 0,15 м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Ответ округлите до целых. 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2) Используя график, подберите такое значение массы газа, при котором изотермы будут начинаться из одной точки. Ответ округлите до целых и запишите согласно правилам синтаксиса в основных единицах измерения. </a:t>
            </a:r>
          </a:p>
          <a:p>
            <a:pPr algn="just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3) Установите соответствие: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при увеличении температуры (в пределах 20 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С) давления реального и идеального газов при фиксированном значении объема и разность между начальными значениями давлений...</a:t>
            </a:r>
          </a:p>
          <a:p>
            <a:pPr algn="just" eaLnBrk="1" hangingPunct="1">
              <a:spcAft>
                <a:spcPts val="600"/>
              </a:spcAft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Ответ запишите в виде последовательности латинских букв и цифр в нижнем регистре и без пробелов. 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4) Используя команду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Сервис/Подбор параметра...,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определите, какой массы азот (Т</a:t>
            </a:r>
            <a:r>
              <a:rPr lang="ru-RU" baseline="-2500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= 126 К, Р</a:t>
            </a:r>
            <a:r>
              <a:rPr lang="ru-RU" baseline="-2500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= 3,4 МПа) при объеме   0,2 м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 температуре  -140 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 будет оказывать давление 6 МПа. Газ считайте реальным. Ответ запишите в граммах без единиц измерения.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8775" y="2997200"/>
          <a:ext cx="8426450" cy="1628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838"/>
                <a:gridCol w="2448712"/>
                <a:gridCol w="3096900"/>
              </a:tblGrid>
              <a:tr h="28308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4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Давление реального газа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Давление идеального газа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Разность между начальными значениями давлений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083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08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08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изменяется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Увеличивается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Уменьшается</a:t>
                      </a:r>
                      <a:endParaRPr lang="ru-RU" sz="1400" kern="1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31" marR="34931" marT="34863" marB="34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6432550"/>
            <a:ext cx="9144000" cy="246063"/>
            <a:chOff x="0" y="6432273"/>
            <a:chExt cx="9144000" cy="246221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6668963"/>
              <a:ext cx="91440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5327775" y="6432273"/>
              <a:ext cx="38162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10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Свободное программное обеспечение в школе</a:t>
              </a:r>
              <a:endPara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2180928" y="123338"/>
          <a:ext cx="6624735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603" name="Графический объект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643188"/>
            <a:ext cx="6299200" cy="3762375"/>
          </a:xfrm>
          <a:prstGeom prst="rect">
            <a:avLst/>
          </a:prstGeom>
          <a:noFill/>
          <a:ln w="722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6432550"/>
            <a:ext cx="9144000" cy="246063"/>
            <a:chOff x="0" y="6432273"/>
            <a:chExt cx="9144000" cy="24622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668963"/>
              <a:ext cx="91440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327775" y="6432273"/>
              <a:ext cx="38162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10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Свободное программное обеспечение в школе</a:t>
              </a:r>
              <a:endPara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9" y="260350"/>
            <a:ext cx="8351837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0" y="6432550"/>
            <a:ext cx="9144000" cy="246063"/>
            <a:chOff x="0" y="6432273"/>
            <a:chExt cx="9144000" cy="24622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6668963"/>
              <a:ext cx="91440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5327775" y="6432273"/>
              <a:ext cx="38162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10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Свободное программное обеспечение в школе</a:t>
              </a:r>
              <a:endPara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539750" y="115888"/>
            <a:ext cx="8064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Активизация познавательной деятельности учащихся во время проведения предметных недель</a:t>
            </a:r>
          </a:p>
        </p:txBody>
      </p:sp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52513"/>
            <a:ext cx="70961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мама\ПИППКРО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36775"/>
            <a:ext cx="52578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D:\мама\ПИППКРО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5113"/>
            <a:ext cx="483870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292725" y="120650"/>
            <a:ext cx="3629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Разработки, созданные  по авторским материалам учителей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4813" y="47625"/>
            <a:ext cx="8343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Разработки для интерактивных уроков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692150"/>
            <a:ext cx="7394575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2625" y="333375"/>
            <a:ext cx="7993063" cy="56784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flat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Направления использования компьютерных технологий на уроках</a:t>
            </a:r>
          </a:p>
          <a:p>
            <a:pPr algn="ctr" eaLnBrk="1" hangingPunct="1">
              <a:spcAft>
                <a:spcPts val="1200"/>
              </a:spcAft>
              <a:defRPr/>
            </a:pPr>
            <a:endParaRPr lang="en-US" sz="2800" b="1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marL="457200" indent="-457200" algn="just" eaLnBrk="1" hangingPunct="1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Times New Roman" pitchFamily="18" charset="0"/>
              </a:rPr>
              <a:t>  Цифровые образовательные ресурсы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 eaLnBrk="1" hangingPunct="1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Times New Roman" pitchFamily="18" charset="0"/>
              </a:rPr>
              <a:t>  Электронный учебник.</a:t>
            </a:r>
          </a:p>
          <a:p>
            <a:pPr marL="457200" indent="-457200" algn="just" eaLnBrk="1" hangingPunct="1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Times New Roman" pitchFamily="18" charset="0"/>
              </a:rPr>
              <a:t>  Программы для расчета лабораторных работ.</a:t>
            </a:r>
          </a:p>
          <a:p>
            <a:pPr marL="457200" indent="-457200" algn="just" eaLnBrk="1" hangingPunct="1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Times New Roman" pitchFamily="18" charset="0"/>
              </a:rPr>
              <a:t>  Тесты.</a:t>
            </a:r>
          </a:p>
          <a:p>
            <a:pPr marL="457200" indent="-457200" algn="just" eaLnBrk="1" hangingPunct="1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Times New Roman" pitchFamily="18" charset="0"/>
              </a:rPr>
              <a:t>  Компьютерные модели.</a:t>
            </a:r>
          </a:p>
          <a:p>
            <a:pPr marL="457200" indent="-457200" algn="just" eaLnBrk="1" hangingPunct="1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Times New Roman" pitchFamily="18" charset="0"/>
              </a:rPr>
              <a:t>  Проектная работа учащихся.</a:t>
            </a:r>
          </a:p>
          <a:p>
            <a:pPr marL="457200" indent="-457200" algn="just" eaLnBrk="1" hangingPunct="1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Times New Roman" pitchFamily="18" charset="0"/>
              </a:rPr>
              <a:t>  Разработки для проведения игровых уроков.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27014"/>
            <a:ext cx="5576697" cy="416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20452"/>
            <a:ext cx="4165854" cy="293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600825" y="115888"/>
            <a:ext cx="237648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Универсальные разработки для проведения игровых уроков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59563" y="115888"/>
            <a:ext cx="2376487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Разработки для проведения внеклассных мероприятий</a:t>
            </a:r>
          </a:p>
        </p:txBody>
      </p:sp>
      <p:pic>
        <p:nvPicPr>
          <p:cNvPr id="31747" name="Picture 6" descr="C:\Users\Ustas\Desktop\Безымянный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857875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C:\Users\Ustas\Desktop\Безымянный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663950"/>
            <a:ext cx="48402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4"/>
          <p:cNvGrpSpPr>
            <a:grpSpLocks/>
          </p:cNvGrpSpPr>
          <p:nvPr/>
        </p:nvGrpSpPr>
        <p:grpSpPr bwMode="auto">
          <a:xfrm>
            <a:off x="542925" y="4073525"/>
            <a:ext cx="3355975" cy="1641475"/>
            <a:chOff x="340" y="2251"/>
            <a:chExt cx="2388" cy="1224"/>
          </a:xfrm>
        </p:grpSpPr>
        <p:pic>
          <p:nvPicPr>
            <p:cNvPr id="32773" name="Picture 23" descr="Dis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51"/>
              <a:ext cx="1224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4" name="Group 7"/>
            <p:cNvGrpSpPr>
              <a:grpSpLocks/>
            </p:cNvGrpSpPr>
            <p:nvPr/>
          </p:nvGrpSpPr>
          <p:grpSpPr bwMode="auto">
            <a:xfrm>
              <a:off x="522" y="2296"/>
              <a:ext cx="2206" cy="654"/>
              <a:chOff x="4478" y="3763"/>
              <a:chExt cx="5400" cy="1602"/>
            </a:xfrm>
          </p:grpSpPr>
          <p:grpSp>
            <p:nvGrpSpPr>
              <p:cNvPr id="32776" name="Group 8"/>
              <p:cNvGrpSpPr>
                <a:grpSpLocks/>
              </p:cNvGrpSpPr>
              <p:nvPr/>
            </p:nvGrpSpPr>
            <p:grpSpPr bwMode="auto">
              <a:xfrm>
                <a:off x="4478" y="3763"/>
                <a:ext cx="5400" cy="1602"/>
                <a:chOff x="3938" y="12474"/>
                <a:chExt cx="5400" cy="1620"/>
              </a:xfrm>
            </p:grpSpPr>
            <p:grpSp>
              <p:nvGrpSpPr>
                <p:cNvPr id="32777" name="Group 9"/>
                <p:cNvGrpSpPr>
                  <a:grpSpLocks/>
                </p:cNvGrpSpPr>
                <p:nvPr/>
              </p:nvGrpSpPr>
              <p:grpSpPr bwMode="auto">
                <a:xfrm>
                  <a:off x="3938" y="12474"/>
                  <a:ext cx="5400" cy="1620"/>
                  <a:chOff x="3938" y="12474"/>
                  <a:chExt cx="5400" cy="1620"/>
                </a:xfrm>
              </p:grpSpPr>
              <p:sp>
                <p:nvSpPr>
                  <p:cNvPr id="3277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38" y="12833"/>
                    <a:ext cx="284" cy="5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32780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6098" y="12474"/>
                    <a:ext cx="3240" cy="1620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32781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438" y="13014"/>
                    <a:ext cx="723" cy="723"/>
                    <a:chOff x="3409" y="1853"/>
                    <a:chExt cx="3108" cy="2650"/>
                  </a:xfrm>
                </p:grpSpPr>
                <p:sp>
                  <p:nvSpPr>
                    <p:cNvPr id="32782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9" y="1992"/>
                      <a:ext cx="1978" cy="2371"/>
                    </a:xfrm>
                    <a:prstGeom prst="ellipse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FF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783" name="Oval 14"/>
                    <p:cNvSpPr>
                      <a:spLocks noChangeArrowheads="1"/>
                    </p:cNvSpPr>
                    <p:nvPr/>
                  </p:nvSpPr>
                  <p:spPr bwMode="auto">
                    <a:xfrm rot="1478518">
                      <a:off x="4539" y="2132"/>
                      <a:ext cx="1978" cy="2371"/>
                    </a:xfrm>
                    <a:prstGeom prst="ellipse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FF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784" name="AutoShape 15"/>
                    <p:cNvSpPr>
                      <a:spLocks noChangeArrowheads="1"/>
                    </p:cNvSpPr>
                    <p:nvPr/>
                  </p:nvSpPr>
                  <p:spPr bwMode="auto">
                    <a:xfrm rot="-2318745">
                      <a:off x="4821" y="1853"/>
                      <a:ext cx="1270" cy="4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77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lnTo>
                            <a:pt x="5400" y="1080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FFFF99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785" name="AutoShape 16"/>
                    <p:cNvSpPr>
                      <a:spLocks noChangeArrowheads="1"/>
                    </p:cNvSpPr>
                    <p:nvPr/>
                  </p:nvSpPr>
                  <p:spPr bwMode="auto">
                    <a:xfrm rot="1104756">
                      <a:off x="5245" y="2132"/>
                      <a:ext cx="847" cy="1673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FF9900"/>
                    </a:solidFill>
                    <a:ln w="9525">
                      <a:solidFill>
                        <a:srgbClr val="FF99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3277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278" y="12833"/>
                  <a:ext cx="284" cy="5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/>
                </a:p>
              </p:txBody>
            </p:sp>
          </p:grpSp>
        </p:grpSp>
        <p:sp>
          <p:nvSpPr>
            <p:cNvPr id="32775" name="WordArt 19"/>
            <p:cNvSpPr>
              <a:spLocks noChangeArrowheads="1" noChangeShapeType="1" noTextEdit="1"/>
            </p:cNvSpPr>
            <p:nvPr/>
          </p:nvSpPr>
          <p:spPr bwMode="auto">
            <a:xfrm rot="480000">
              <a:off x="1519" y="2478"/>
              <a:ext cx="544" cy="20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FF99"/>
                    </a:solidFill>
                    <a:round/>
                    <a:headEnd/>
                    <a:tailEnd/>
                  </a:ln>
                  <a:solidFill>
                    <a:srgbClr val="FFFF99"/>
                  </a:solidFill>
                  <a:latin typeface="Arial"/>
                  <a:cs typeface="Arial"/>
                </a:rPr>
                <a:t>F = m a</a:t>
              </a:r>
              <a:endParaRPr lang="ru-RU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2771" name="TextBox 15"/>
          <p:cNvSpPr txBox="1">
            <a:spLocks noChangeArrowheads="1"/>
          </p:cNvSpPr>
          <p:nvPr/>
        </p:nvSpPr>
        <p:spPr bwMode="auto">
          <a:xfrm>
            <a:off x="1116013" y="476250"/>
            <a:ext cx="748823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 eaLnBrk="1" hangingPunct="1"/>
            <a:r>
              <a:rPr lang="ru-RU" sz="280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26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800">
                <a:latin typeface="Times New Roman" pitchFamily="18" charset="0"/>
                <a:cs typeface="Times New Roman" pitchFamily="18" charset="0"/>
              </a:rPr>
              <a:t>с углубленным изучением иностранных языков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80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Владивостока»</a:t>
            </a:r>
          </a:p>
          <a:p>
            <a:pPr eaLnBrk="1" hangingPunct="1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u="sng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mou.school26@gmail.com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800" u="sng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school26@vlc.ru</a:t>
            </a:r>
          </a:p>
          <a:p>
            <a:pPr eaLnBrk="1" hangingPunct="1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6475" y="5199063"/>
            <a:ext cx="3744913" cy="1031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"/>
          <p:cNvGrpSpPr>
            <a:grpSpLocks noChangeAspect="1"/>
          </p:cNvGrpSpPr>
          <p:nvPr/>
        </p:nvGrpSpPr>
        <p:grpSpPr bwMode="auto">
          <a:xfrm>
            <a:off x="326136" y="176727"/>
            <a:ext cx="8494713" cy="6118225"/>
            <a:chOff x="107504" y="188640"/>
            <a:chExt cx="8849592" cy="6373464"/>
          </a:xfrm>
        </p:grpSpPr>
        <p:pic>
          <p:nvPicPr>
            <p:cNvPr id="410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88640"/>
              <a:ext cx="2724150" cy="20407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729320"/>
              <a:ext cx="2724150" cy="20431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268760"/>
              <a:ext cx="2726531" cy="20407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3" y="1820816"/>
              <a:ext cx="2728913" cy="20407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85" y="2996952"/>
              <a:ext cx="2721769" cy="2038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501008"/>
              <a:ext cx="2721769" cy="20407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349" y="4075904"/>
              <a:ext cx="2724150" cy="20407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7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327" y="4521373"/>
              <a:ext cx="2721769" cy="20407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003800" y="26623"/>
            <a:ext cx="381635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Фрагменты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многостраничного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урока физики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по теме </a:t>
            </a:r>
          </a:p>
          <a:p>
            <a:pPr algn="r">
              <a:spcBef>
                <a:spcPts val="6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«Построение изображений в линзах»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0" y="6432550"/>
            <a:ext cx="9144000" cy="246063"/>
            <a:chOff x="0" y="6432273"/>
            <a:chExt cx="9144000" cy="246221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0" y="6668963"/>
              <a:ext cx="91440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5327775" y="6432273"/>
              <a:ext cx="38162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10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Свободное программное обеспечение в школе</a:t>
              </a:r>
              <a:endPara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3363"/>
            <a:ext cx="54641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068638"/>
            <a:ext cx="4354512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56325" y="100013"/>
            <a:ext cx="26638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К обобщающему уроку по теме </a:t>
            </a:r>
          </a:p>
          <a:p>
            <a:pPr algn="r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«Закон электромагнитной индукции»</a:t>
            </a:r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038600"/>
            <a:ext cx="3300413" cy="22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ма\ПИППКРО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0350"/>
            <a:ext cx="5692775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:\мама\ПИППКРО\Снимок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90725"/>
            <a:ext cx="6143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227763" y="115888"/>
            <a:ext cx="272097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Программы для расчета лабораторных работ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4213" y="404813"/>
            <a:ext cx="79930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Расширение практических методов обучения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84213" y="1412875"/>
            <a:ext cx="7993062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1. Тестирование учащихся</a:t>
            </a:r>
          </a:p>
          <a:p>
            <a:pPr algn="ctr" eaLnBrk="1" hangingPunct="1">
              <a:spcAft>
                <a:spcPts val="1200"/>
              </a:spcAft>
              <a:defRPr/>
            </a:pPr>
            <a:endParaRPr lang="en-US" sz="1100" b="1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marL="457200" indent="-457200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вариативность за счет внедрения собственных разработок; </a:t>
            </a:r>
          </a:p>
          <a:p>
            <a:pPr marL="457200" indent="-457200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</a:rPr>
              <a:t>интеграция в смежные предметы;</a:t>
            </a:r>
          </a:p>
          <a:p>
            <a:pPr marL="457200" indent="-457200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</a:rPr>
              <a:t>акцент на адаптацию к маскам ввода;</a:t>
            </a:r>
          </a:p>
          <a:p>
            <a:pPr marL="457200" indent="-457200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</a:rPr>
              <a:t>охват широкого круга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D:\мама\ПИППКРО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198563"/>
            <a:ext cx="690721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D:\мама\ПИППКРО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"/>
            <a:ext cx="54673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5940425" y="136525"/>
            <a:ext cx="28511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Тестирующие программы</a:t>
            </a:r>
          </a:p>
          <a:p>
            <a:pPr algn="ctr" eaLnBrk="1" hangingPunct="1">
              <a:spcAft>
                <a:spcPts val="1200"/>
              </a:spcAft>
              <a:defRPr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9" name="Объект 2"/>
          <p:cNvGraphicFramePr>
            <a:graphicFrameLocks noChangeAspect="1"/>
          </p:cNvGraphicFramePr>
          <p:nvPr/>
        </p:nvGraphicFramePr>
        <p:xfrm>
          <a:off x="4335463" y="2997200"/>
          <a:ext cx="48021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Точечный рисунок" r:id="rId3" imgW="7621064" imgH="5714286" progId="Paint.Picture">
                  <p:embed/>
                </p:oleObj>
              </mc:Choice>
              <mc:Fallback>
                <p:oleObj name="Точечный рисунок" r:id="rId3" imgW="7621064" imgH="5714286" progId="Paint.Picture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2997200"/>
                        <a:ext cx="48021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6063"/>
            <a:ext cx="572135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360045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43438" y="115888"/>
            <a:ext cx="432117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Цель организации проектной работы с учащимися -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поддерживание устойчивого интереса к предметам естественно-математического цикла.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1206</Words>
  <Application>Microsoft Office PowerPoint</Application>
  <PresentationFormat>Экран (4:3)</PresentationFormat>
  <Paragraphs>388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Оформление по умолчанию</vt:lpstr>
      <vt:lpstr>Точечный рисунок</vt:lpstr>
      <vt:lpstr>Диаграмма Microsoft Excel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Ustas</dc:creator>
  <cp:lastModifiedBy>Ustas</cp:lastModifiedBy>
  <cp:revision>207</cp:revision>
  <dcterms:created xsi:type="dcterms:W3CDTF">2009-12-19T05:57:29Z</dcterms:created>
  <dcterms:modified xsi:type="dcterms:W3CDTF">2011-04-23T08:10:06Z</dcterms:modified>
</cp:coreProperties>
</file>