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60" r:id="rId4"/>
    <p:sldId id="271" r:id="rId5"/>
    <p:sldId id="273" r:id="rId6"/>
    <p:sldId id="274" r:id="rId7"/>
    <p:sldId id="275" r:id="rId8"/>
    <p:sldId id="267" r:id="rId9"/>
    <p:sldId id="277" r:id="rId10"/>
    <p:sldId id="278" r:id="rId11"/>
    <p:sldId id="279" r:id="rId12"/>
    <p:sldId id="264" r:id="rId13"/>
    <p:sldId id="265" r:id="rId14"/>
    <p:sldId id="262" r:id="rId15"/>
    <p:sldId id="272" r:id="rId16"/>
    <p:sldId id="266" r:id="rId17"/>
    <p:sldId id="288" r:id="rId18"/>
    <p:sldId id="270" r:id="rId19"/>
    <p:sldId id="287" r:id="rId20"/>
    <p:sldId id="259" r:id="rId21"/>
    <p:sldId id="285" r:id="rId22"/>
    <p:sldId id="286" r:id="rId23"/>
    <p:sldId id="281" r:id="rId24"/>
    <p:sldId id="280" r:id="rId25"/>
    <p:sldId id="283"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775" autoAdjust="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E59591-4FF9-4F31-A942-29A254390835}" type="datetimeFigureOut">
              <a:rPr lang="ru-RU" smtClean="0"/>
              <a:t>08.05.2011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21E183-C5B2-4702-A531-A2EC890B0958}"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08.05.2011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08.05.2011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08.05.2011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08.05.2011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08.05.2011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08.05.2011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08.05.2011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08.05.2011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08.05.2011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08.05.2011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5" Type="http://schemas.openxmlformats.org/officeDocument/2006/relationships/image" Target="../media/image4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66.tiff"/><Relationship Id="rId5" Type="http://schemas.openxmlformats.org/officeDocument/2006/relationships/image" Target="../media/image65.jpeg"/><Relationship Id="rId4" Type="http://schemas.openxmlformats.org/officeDocument/2006/relationships/image" Target="../media/image64.jpeg"/></Relationships>
</file>

<file path=ppt/slides/_rels/slide1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km.edutest.ru/IMAGES/COURSE_4/km-school_prez1.pp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3.png"/><Relationship Id="rId5" Type="http://schemas.openxmlformats.org/officeDocument/2006/relationships/oleObject" Target="../embeddings/oleObject1.bin"/><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5" Type="http://schemas.openxmlformats.org/officeDocument/2006/relationships/image" Target="../media/image77.jpeg"/><Relationship Id="rId4" Type="http://schemas.openxmlformats.org/officeDocument/2006/relationships/image" Target="../media/image76.jpeg"/></Relationships>
</file>

<file path=ppt/slides/_rels/slide2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14282" y="142852"/>
            <a:ext cx="8429652" cy="4929198"/>
            <a:chOff x="0" y="0"/>
            <a:chExt cx="5760" cy="4320"/>
          </a:xfrm>
          <a:scene3d>
            <a:camera prst="orthographicFront">
              <a:rot lat="0" lon="0" rev="0"/>
            </a:camera>
            <a:lightRig rig="soft" dir="t">
              <a:rot lat="0" lon="0" rev="0"/>
            </a:lightRig>
          </a:scene3d>
        </p:grpSpPr>
        <p:pic>
          <p:nvPicPr>
            <p:cNvPr id="49155" name="Picture 3"/>
            <p:cNvPicPr>
              <a:picLocks noChangeAspect="1" noChangeArrowheads="1"/>
            </p:cNvPicPr>
            <p:nvPr/>
          </p:nvPicPr>
          <p:blipFill>
            <a:blip r:embed="rId2">
              <a:lum bright="-10000" contrast="10000"/>
            </a:blip>
            <a:srcRect/>
            <a:stretch>
              <a:fillRect/>
            </a:stretch>
          </p:blipFill>
          <p:spPr bwMode="auto">
            <a:xfrm>
              <a:off x="0" y="0"/>
              <a:ext cx="5760" cy="4320"/>
            </a:xfrm>
            <a:prstGeom prst="roundRect">
              <a:avLst/>
            </a:prstGeom>
            <a:noFill/>
            <a:ln w="9525">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pic>
        <p:grpSp>
          <p:nvGrpSpPr>
            <p:cNvPr id="3" name="Group 4"/>
            <p:cNvGrpSpPr>
              <a:grpSpLocks/>
            </p:cNvGrpSpPr>
            <p:nvPr/>
          </p:nvGrpSpPr>
          <p:grpSpPr bwMode="auto">
            <a:xfrm>
              <a:off x="1383" y="436"/>
              <a:ext cx="1588" cy="998"/>
              <a:chOff x="3152" y="663"/>
              <a:chExt cx="1588" cy="998"/>
            </a:xfrm>
          </p:grpSpPr>
          <p:sp>
            <p:nvSpPr>
              <p:cNvPr id="49157" name="AutoShape 5"/>
              <p:cNvSpPr>
                <a:spLocks noChangeArrowheads="1"/>
              </p:cNvSpPr>
              <p:nvPr/>
            </p:nvSpPr>
            <p:spPr bwMode="auto">
              <a:xfrm>
                <a:off x="3152" y="663"/>
                <a:ext cx="1588" cy="998"/>
              </a:xfrm>
              <a:prstGeom prst="roundRect">
                <a:avLst/>
              </a:prstGeom>
              <a:solidFill>
                <a:schemeClr val="bg1"/>
              </a:solidFill>
              <a:ln w="9525">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algn="ctr">
                  <a:defRPr/>
                </a:pPr>
                <a:endParaRPr lang="ru-RU"/>
              </a:p>
            </p:txBody>
          </p:sp>
          <p:pic>
            <p:nvPicPr>
              <p:cNvPr id="49158" name="Picture 6"/>
              <p:cNvPicPr>
                <a:picLocks noChangeAspect="1" noChangeArrowheads="1"/>
              </p:cNvPicPr>
              <p:nvPr/>
            </p:nvPicPr>
            <p:blipFill>
              <a:blip r:embed="rId3">
                <a:lum bright="-10000" contrast="10000"/>
              </a:blip>
              <a:srcRect/>
              <a:stretch>
                <a:fillRect/>
              </a:stretch>
            </p:blipFill>
            <p:spPr bwMode="auto">
              <a:xfrm>
                <a:off x="3288" y="709"/>
                <a:ext cx="1316" cy="897"/>
              </a:xfrm>
              <a:prstGeom prst="roundRect">
                <a:avLst/>
              </a:prstGeom>
              <a:noFill/>
              <a:ln w="9525">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pic>
        </p:grpSp>
      </p:grpSp>
      <p:grpSp>
        <p:nvGrpSpPr>
          <p:cNvPr id="13" name="Группа 12"/>
          <p:cNvGrpSpPr/>
          <p:nvPr/>
        </p:nvGrpSpPr>
        <p:grpSpPr>
          <a:xfrm>
            <a:off x="714348" y="4429132"/>
            <a:ext cx="3643338" cy="2285992"/>
            <a:chOff x="642910" y="4286256"/>
            <a:chExt cx="3643338" cy="2285992"/>
          </a:xfrm>
        </p:grpSpPr>
        <p:sp>
          <p:nvSpPr>
            <p:cNvPr id="12" name="Прямоугольник с двумя скругленными противолежащими углами 11"/>
            <p:cNvSpPr/>
            <p:nvPr/>
          </p:nvSpPr>
          <p:spPr>
            <a:xfrm>
              <a:off x="642910" y="4286256"/>
              <a:ext cx="3643338" cy="2285992"/>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9" name="Text Box 7"/>
            <p:cNvSpPr txBox="1">
              <a:spLocks noChangeArrowheads="1"/>
            </p:cNvSpPr>
            <p:nvPr/>
          </p:nvSpPr>
          <p:spPr bwMode="auto">
            <a:xfrm>
              <a:off x="714348" y="4357694"/>
              <a:ext cx="3492500" cy="2052638"/>
            </a:xfrm>
            <a:prstGeom prst="rect">
              <a:avLst/>
            </a:prstGeom>
            <a:noFill/>
            <a:ln w="38100">
              <a:noFill/>
              <a:miter lim="800000"/>
              <a:headEnd/>
              <a:tailEnd/>
            </a:ln>
          </p:spPr>
          <p:txBody>
            <a:bodyPr>
              <a:spAutoFit/>
            </a:bodyPr>
            <a:lstStyle/>
            <a:p>
              <a:pPr algn="ctr"/>
              <a:r>
                <a:rPr lang="ru-RU" sz="1800" b="1" i="1" dirty="0">
                  <a:latin typeface="Bookman Old Style" pitchFamily="18" charset="0"/>
                </a:rPr>
                <a:t>Среди бескрайней воронежской лесостепи раскинулся небольшой поселок с красивым названием «Анна». Здесь мы живем и учимся в МОУ Аннинский лицей.</a:t>
              </a:r>
            </a:p>
          </p:txBody>
        </p:sp>
      </p:grpSp>
      <p:pic>
        <p:nvPicPr>
          <p:cNvPr id="3074" name="Picture 2" descr="C:\Documents and Settings\Admin\Мои документы\Мои результаты сканирования\сканирование0001.jpg"/>
          <p:cNvPicPr>
            <a:picLocks noChangeAspect="1" noChangeArrowheads="1"/>
          </p:cNvPicPr>
          <p:nvPr/>
        </p:nvPicPr>
        <p:blipFill>
          <a:blip r:embed="rId4" cstate="screen"/>
          <a:stretch>
            <a:fillRect/>
          </a:stretch>
        </p:blipFill>
        <p:spPr bwMode="auto">
          <a:xfrm>
            <a:off x="4500562" y="3714752"/>
            <a:ext cx="4431792" cy="2999232"/>
          </a:xfrm>
          <a:prstGeom prst="round2Diag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28" name="Picture 4"/>
          <p:cNvPicPr>
            <a:picLocks noChangeAspect="1" noChangeArrowheads="1"/>
          </p:cNvPicPr>
          <p:nvPr/>
        </p:nvPicPr>
        <p:blipFill>
          <a:blip r:embed="rId5"/>
          <a:srcRect/>
          <a:stretch>
            <a:fillRect/>
          </a:stretch>
        </p:blipFill>
        <p:spPr bwMode="auto">
          <a:xfrm>
            <a:off x="7643834" y="2357430"/>
            <a:ext cx="1216488" cy="1571636"/>
          </a:xfrm>
          <a:prstGeom prst="rect">
            <a:avLst/>
          </a:prstGeom>
          <a:noFill/>
        </p:spPr>
      </p:pic>
    </p:spTree>
  </p:cSld>
  <p:clrMapOvr>
    <a:masterClrMapping/>
  </p:clrMapOvr>
  <p:transition spd="med" advClick="0" advTm="4000">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с двумя скругленными противолежащими углами 14"/>
          <p:cNvSpPr/>
          <p:nvPr/>
        </p:nvSpPr>
        <p:spPr>
          <a:xfrm>
            <a:off x="4286248" y="214290"/>
            <a:ext cx="4714908" cy="6500858"/>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9" name="Picture 5" descr="D:\Мои документы\Мои рисунки\фото электронных учебников\e_3[1].jpg"/>
          <p:cNvPicPr>
            <a:picLocks noChangeAspect="1" noChangeArrowheads="1"/>
          </p:cNvPicPr>
          <p:nvPr/>
        </p:nvPicPr>
        <p:blipFill>
          <a:blip r:embed="rId2"/>
          <a:srcRect/>
          <a:stretch>
            <a:fillRect/>
          </a:stretch>
        </p:blipFill>
        <p:spPr bwMode="auto">
          <a:xfrm>
            <a:off x="785786" y="1071546"/>
            <a:ext cx="1227366" cy="1214446"/>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30" name="Picture 6" descr="D:\Мои документы\Мои рисунки\фото электронных учебников\1201203041_34_kino[1].jpg"/>
          <p:cNvPicPr>
            <a:picLocks noChangeAspect="1" noChangeArrowheads="1"/>
          </p:cNvPicPr>
          <p:nvPr/>
        </p:nvPicPr>
        <p:blipFill>
          <a:blip r:embed="rId3" cstate="screen"/>
          <a:srcRect/>
          <a:stretch>
            <a:fillRect/>
          </a:stretch>
        </p:blipFill>
        <p:spPr bwMode="auto">
          <a:xfrm>
            <a:off x="500034" y="3000372"/>
            <a:ext cx="1234730" cy="171451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31" name="Picture 7" descr="D:\Мои документы\Мои рисунки\фото электронных учебников\1073078[1].jpg"/>
          <p:cNvPicPr>
            <a:picLocks noChangeAspect="1" noChangeArrowheads="1"/>
          </p:cNvPicPr>
          <p:nvPr/>
        </p:nvPicPr>
        <p:blipFill>
          <a:blip r:embed="rId4" cstate="screen"/>
          <a:srcRect/>
          <a:stretch>
            <a:fillRect/>
          </a:stretch>
        </p:blipFill>
        <p:spPr bwMode="auto">
          <a:xfrm>
            <a:off x="1571604" y="2285992"/>
            <a:ext cx="1357322" cy="135732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32" name="Picture 8" descr="D:\Мои документы\Мои рисунки\фото электронных учебников\330619[1].jpg"/>
          <p:cNvPicPr>
            <a:picLocks noChangeAspect="1" noChangeArrowheads="1"/>
          </p:cNvPicPr>
          <p:nvPr/>
        </p:nvPicPr>
        <p:blipFill>
          <a:blip r:embed="rId5"/>
          <a:srcRect/>
          <a:stretch>
            <a:fillRect/>
          </a:stretch>
        </p:blipFill>
        <p:spPr bwMode="auto">
          <a:xfrm>
            <a:off x="2857488" y="3571876"/>
            <a:ext cx="1360717" cy="1190627"/>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33" name="Picture 9" descr="D:\Мои документы\Мои рисунки\фото электронных учебников\89ad2a93f83d[1].jpg"/>
          <p:cNvPicPr>
            <a:picLocks noChangeAspect="1" noChangeArrowheads="1"/>
          </p:cNvPicPr>
          <p:nvPr/>
        </p:nvPicPr>
        <p:blipFill>
          <a:blip r:embed="rId6" cstate="screen"/>
          <a:srcRect/>
          <a:stretch>
            <a:fillRect/>
          </a:stretch>
        </p:blipFill>
        <p:spPr bwMode="auto">
          <a:xfrm>
            <a:off x="1857356" y="0"/>
            <a:ext cx="1214446" cy="1697043"/>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34" name="Picture 10" descr="D:\Мои документы\Мои рисунки\фото электронных учебников\77cd5d07c9d562fbddf40b5ef82e585e[1].jpg"/>
          <p:cNvPicPr>
            <a:picLocks noChangeAspect="1" noChangeArrowheads="1"/>
          </p:cNvPicPr>
          <p:nvPr/>
        </p:nvPicPr>
        <p:blipFill>
          <a:blip r:embed="rId7" cstate="screen"/>
          <a:srcRect/>
          <a:stretch>
            <a:fillRect/>
          </a:stretch>
        </p:blipFill>
        <p:spPr bwMode="auto">
          <a:xfrm>
            <a:off x="1571604" y="4071942"/>
            <a:ext cx="1214446" cy="1214446"/>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36" name="Picture 12" descr="D:\Мои документы\Мои рисунки\фото электронных учебников\147622[1].jpg"/>
          <p:cNvPicPr>
            <a:picLocks noChangeAspect="1" noChangeArrowheads="1"/>
          </p:cNvPicPr>
          <p:nvPr/>
        </p:nvPicPr>
        <p:blipFill>
          <a:blip r:embed="rId8" cstate="screen"/>
          <a:srcRect/>
          <a:stretch>
            <a:fillRect/>
          </a:stretch>
        </p:blipFill>
        <p:spPr bwMode="auto">
          <a:xfrm>
            <a:off x="142844" y="1785926"/>
            <a:ext cx="1043691" cy="1471604"/>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37" name="Picture 13" descr="D:\Мои документы\Мои рисунки\фото электронных учебников\174285[1].jpg"/>
          <p:cNvPicPr>
            <a:picLocks noChangeAspect="1" noChangeArrowheads="1"/>
          </p:cNvPicPr>
          <p:nvPr/>
        </p:nvPicPr>
        <p:blipFill>
          <a:blip r:embed="rId9" cstate="screen"/>
          <a:srcRect/>
          <a:stretch>
            <a:fillRect/>
          </a:stretch>
        </p:blipFill>
        <p:spPr bwMode="auto">
          <a:xfrm>
            <a:off x="2786050" y="1500174"/>
            <a:ext cx="1335567" cy="184308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38" name="Picture 14" descr="D:\Мои документы\Мои рисунки\фото электронных учебников\279017[1].jpg"/>
          <p:cNvPicPr>
            <a:picLocks noChangeAspect="1" noChangeArrowheads="1"/>
          </p:cNvPicPr>
          <p:nvPr/>
        </p:nvPicPr>
        <p:blipFill>
          <a:blip r:embed="rId10" cstate="screen"/>
          <a:srcRect/>
          <a:stretch>
            <a:fillRect/>
          </a:stretch>
        </p:blipFill>
        <p:spPr bwMode="auto">
          <a:xfrm>
            <a:off x="142844" y="5000636"/>
            <a:ext cx="1047744" cy="1458984"/>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4" name="TextBox 13"/>
          <p:cNvSpPr txBox="1"/>
          <p:nvPr/>
        </p:nvSpPr>
        <p:spPr>
          <a:xfrm>
            <a:off x="4214810" y="214290"/>
            <a:ext cx="4714908" cy="6463308"/>
          </a:xfrm>
          <a:prstGeom prst="rect">
            <a:avLst/>
          </a:prstGeom>
          <a:noFill/>
        </p:spPr>
        <p:txBody>
          <a:bodyPr wrap="square" rtlCol="0">
            <a:spAutoFit/>
          </a:bodyPr>
          <a:lstStyle/>
          <a:p>
            <a:pPr algn="ctr"/>
            <a:r>
              <a:rPr lang="ru-RU" b="1" i="1" dirty="0" smtClean="0">
                <a:latin typeface="Bookman Old Style" pitchFamily="18" charset="0"/>
              </a:rPr>
              <a:t>Живой интерес у учащихся вызывает работа с «электронными учебниками». Многие    издательства учебной литературы наряду с бумажными учебниками и пособиями выпускают </a:t>
            </a:r>
            <a:r>
              <a:rPr lang="ru-RU" b="1" i="1" dirty="0" err="1" smtClean="0">
                <a:latin typeface="Bookman Old Style" pitchFamily="18" charset="0"/>
              </a:rPr>
              <a:t>мультимедийные</a:t>
            </a:r>
            <a:r>
              <a:rPr lang="ru-RU" b="1" i="1" dirty="0" smtClean="0">
                <a:latin typeface="Bookman Old Style" pitchFamily="18" charset="0"/>
              </a:rPr>
              <a:t> средства обучения, создают   предметные CD-ROM. В связи с этим учебный материал становится динамичным, позволяет организовать виртуальный диалог, изучать    предмет на различном уровне сложности. Чаще всего пособия используются мной фрагментарно: видеофрагменты, схемы,  задания с заполнением интерактивных схем и карт. Структурные части данного пособия могут быть замечательными дополнениями урока. </a:t>
            </a:r>
          </a:p>
        </p:txBody>
      </p:sp>
      <p:pic>
        <p:nvPicPr>
          <p:cNvPr id="34817" name="Picture 1" descr="C:\Documents and Settings\Admin\Мои документы\Мои результаты сканирования\сканирование0002.jpg"/>
          <p:cNvPicPr>
            <a:picLocks noChangeAspect="1" noChangeArrowheads="1"/>
          </p:cNvPicPr>
          <p:nvPr/>
        </p:nvPicPr>
        <p:blipFill>
          <a:blip r:embed="rId11" cstate="screen"/>
          <a:srcRect/>
          <a:stretch>
            <a:fillRect/>
          </a:stretch>
        </p:blipFill>
        <p:spPr bwMode="auto">
          <a:xfrm>
            <a:off x="142844" y="0"/>
            <a:ext cx="1357321" cy="1335524"/>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34818" name="Picture 2" descr="C:\Documents and Settings\Admin\Мои документы\Мои результаты сканирования\сканирование0003.jpg"/>
          <p:cNvPicPr>
            <a:picLocks noChangeAspect="1" noChangeArrowheads="1"/>
          </p:cNvPicPr>
          <p:nvPr/>
        </p:nvPicPr>
        <p:blipFill>
          <a:blip r:embed="rId12" cstate="screen"/>
          <a:srcRect/>
          <a:stretch>
            <a:fillRect/>
          </a:stretch>
        </p:blipFill>
        <p:spPr bwMode="auto">
          <a:xfrm>
            <a:off x="1214414" y="5286388"/>
            <a:ext cx="1406518" cy="1375454"/>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34819" name="Picture 3" descr="C:\Documents and Settings\Admin\Мои документы\Мои результаты сканирования\сканирование0004.jpg"/>
          <p:cNvPicPr>
            <a:picLocks noChangeAspect="1" noChangeArrowheads="1"/>
          </p:cNvPicPr>
          <p:nvPr/>
        </p:nvPicPr>
        <p:blipFill>
          <a:blip r:embed="rId13" cstate="screen"/>
          <a:srcRect/>
          <a:stretch>
            <a:fillRect/>
          </a:stretch>
        </p:blipFill>
        <p:spPr bwMode="auto">
          <a:xfrm>
            <a:off x="2786050" y="642918"/>
            <a:ext cx="1422393" cy="1392667"/>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34820" name="Picture 4" descr="C:\Documents and Settings\Admin\Мои документы\Мои результаты сканирования\сканирование0005.jpg"/>
          <p:cNvPicPr>
            <a:picLocks noChangeAspect="1" noChangeArrowheads="1"/>
          </p:cNvPicPr>
          <p:nvPr/>
        </p:nvPicPr>
        <p:blipFill>
          <a:blip r:embed="rId14" cstate="screen"/>
          <a:srcRect/>
          <a:stretch>
            <a:fillRect/>
          </a:stretch>
        </p:blipFill>
        <p:spPr bwMode="auto">
          <a:xfrm>
            <a:off x="214282" y="4000504"/>
            <a:ext cx="1214446" cy="1061014"/>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34822" name="Picture 6" descr="C:\Documents and Settings\Admin\Мои документы\Мои результаты сканирования\сканирование0007.jpg"/>
          <p:cNvPicPr>
            <a:picLocks noChangeAspect="1" noChangeArrowheads="1"/>
          </p:cNvPicPr>
          <p:nvPr/>
        </p:nvPicPr>
        <p:blipFill>
          <a:blip r:embed="rId15" cstate="screen"/>
          <a:srcRect/>
          <a:stretch>
            <a:fillRect/>
          </a:stretch>
        </p:blipFill>
        <p:spPr bwMode="auto">
          <a:xfrm>
            <a:off x="2643174" y="4857760"/>
            <a:ext cx="1307661" cy="1812913"/>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spd="med" advTm="10000">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285728"/>
            <a:ext cx="3143272" cy="369332"/>
          </a:xfrm>
          <a:prstGeom prst="rect">
            <a:avLst/>
          </a:prstGeom>
          <a:noFill/>
        </p:spPr>
        <p:txBody>
          <a:bodyPr wrap="square" rtlCol="0">
            <a:spAutoFit/>
          </a:bodyPr>
          <a:lstStyle/>
          <a:p>
            <a:endParaRPr lang="ru-RU" dirty="0"/>
          </a:p>
        </p:txBody>
      </p:sp>
      <p:grpSp>
        <p:nvGrpSpPr>
          <p:cNvPr id="11" name="Группа 10"/>
          <p:cNvGrpSpPr/>
          <p:nvPr/>
        </p:nvGrpSpPr>
        <p:grpSpPr>
          <a:xfrm>
            <a:off x="0" y="0"/>
            <a:ext cx="5072066" cy="6858000"/>
            <a:chOff x="0" y="0"/>
            <a:chExt cx="5072066" cy="6858000"/>
          </a:xfrm>
        </p:grpSpPr>
        <p:sp>
          <p:nvSpPr>
            <p:cNvPr id="9" name="Прямоугольник с двумя скругленными противолежащими углами 8"/>
            <p:cNvSpPr/>
            <p:nvPr/>
          </p:nvSpPr>
          <p:spPr>
            <a:xfrm>
              <a:off x="0" y="0"/>
              <a:ext cx="5072066" cy="6858000"/>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794" name="Rectangle 2"/>
            <p:cNvSpPr>
              <a:spLocks noChangeArrowheads="1"/>
            </p:cNvSpPr>
            <p:nvPr/>
          </p:nvSpPr>
          <p:spPr bwMode="auto">
            <a:xfrm>
              <a:off x="0" y="0"/>
              <a:ext cx="500062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76225" algn="ctr" fontAlgn="base">
                <a:spcBef>
                  <a:spcPct val="0"/>
                </a:spcBef>
                <a:spcAft>
                  <a:spcPct val="0"/>
                </a:spcAft>
              </a:pPr>
              <a:r>
                <a:rPr kumimoji="0" lang="ru-RU" b="1" i="1" u="none" strike="noStrike" cap="none" normalizeH="0" baseline="0" dirty="0" smtClean="0">
                  <a:ln>
                    <a:noFill/>
                  </a:ln>
                  <a:solidFill>
                    <a:schemeClr val="tx1"/>
                  </a:solidFill>
                  <a:effectLst/>
                  <a:latin typeface="Bookman Old Style" pitchFamily="18" charset="0"/>
                  <a:ea typeface="Times New Roman" pitchFamily="18" charset="0"/>
                </a:rPr>
                <a:t>Карты являются важнейшим информационным ресурсом, используемым при изучении ряда учебных предметов, а географии - особенно. Использую комплект тренажеров -  электронно-картографических материалов для преподавания и изучения курса географии.</a:t>
              </a:r>
              <a:r>
                <a:rPr lang="ru-RU" b="1" i="1" dirty="0" smtClean="0">
                  <a:latin typeface="Bookman Old Style" pitchFamily="18" charset="0"/>
                </a:rPr>
                <a:t> При объяснении материала на уроке  могу использовать нужные карты в демонстрационном режиме; приближать участки карты для детального рассмотрения, снимать часть обозначений, упрощая карту, или, наоборот, подключать, усложняя карту; расставлять на карте города, области, страны и другие географические объекты. Программа обеспечивает работу не только в демонстрационном режиме, но и в режиме самостоятельного тренинга и режиме контроля усвоенных знаний. </a:t>
              </a:r>
              <a:endParaRPr kumimoji="0" lang="ru-RU" b="1" i="1" u="none" strike="noStrike" cap="none" normalizeH="0" baseline="0" dirty="0" smtClean="0">
                <a:ln>
                  <a:noFill/>
                </a:ln>
                <a:solidFill>
                  <a:schemeClr val="tx1"/>
                </a:solidFill>
                <a:effectLst/>
                <a:latin typeface="Bookman Old Style" pitchFamily="18" charset="0"/>
              </a:endParaRPr>
            </a:p>
          </p:txBody>
        </p:sp>
      </p:grpSp>
      <p:pic>
        <p:nvPicPr>
          <p:cNvPr id="7" name="Picture 2" descr="D:\Мои документы\Мои рисунки\фото электронных учебников\сканирование0006.jpg"/>
          <p:cNvPicPr>
            <a:picLocks noChangeAspect="1" noChangeArrowheads="1"/>
          </p:cNvPicPr>
          <p:nvPr/>
        </p:nvPicPr>
        <p:blipFill>
          <a:blip r:embed="rId2" cstate="print"/>
          <a:srcRect/>
          <a:stretch>
            <a:fillRect/>
          </a:stretch>
        </p:blipFill>
        <p:spPr bwMode="auto">
          <a:xfrm>
            <a:off x="6715141" y="214290"/>
            <a:ext cx="2428859" cy="244584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33796" name="Picture 4" descr="C:\Documents and Settings\Admin\Мои документы\Мои результаты сканирования\сканирование0008.jpg"/>
          <p:cNvPicPr>
            <a:picLocks noChangeAspect="1" noChangeArrowheads="1"/>
          </p:cNvPicPr>
          <p:nvPr/>
        </p:nvPicPr>
        <p:blipFill>
          <a:blip r:embed="rId3" cstate="screen"/>
          <a:srcRect/>
          <a:stretch>
            <a:fillRect/>
          </a:stretch>
        </p:blipFill>
        <p:spPr bwMode="auto">
          <a:xfrm>
            <a:off x="5214942" y="1071546"/>
            <a:ext cx="2216150" cy="223747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33795" name="Picture 3" descr="C:\Documents and Settings\Admin\Мои документы\Мои результаты сканирования\сканирование0006.jpg"/>
          <p:cNvPicPr>
            <a:picLocks noChangeAspect="1" noChangeArrowheads="1"/>
          </p:cNvPicPr>
          <p:nvPr/>
        </p:nvPicPr>
        <p:blipFill>
          <a:blip r:embed="rId4" cstate="screen"/>
          <a:srcRect/>
          <a:stretch>
            <a:fillRect/>
          </a:stretch>
        </p:blipFill>
        <p:spPr bwMode="auto">
          <a:xfrm>
            <a:off x="6542980" y="3000372"/>
            <a:ext cx="2601020" cy="2571744"/>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6" name="Picture 4" descr="D:\Мои документы\Мои рисунки\фото электронных учебников\сканирование0005.jpg"/>
          <p:cNvPicPr>
            <a:picLocks noChangeAspect="1" noChangeArrowheads="1"/>
          </p:cNvPicPr>
          <p:nvPr/>
        </p:nvPicPr>
        <p:blipFill>
          <a:blip r:embed="rId5" cstate="print"/>
          <a:srcRect/>
          <a:stretch>
            <a:fillRect/>
          </a:stretch>
        </p:blipFill>
        <p:spPr bwMode="auto">
          <a:xfrm>
            <a:off x="5072066" y="4000504"/>
            <a:ext cx="1869567" cy="2643182"/>
          </a:xfrm>
          <a:prstGeom prst="rect">
            <a:avLst/>
          </a:prstGeom>
          <a:noFill/>
          <a:ln w="6350">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spd="med" advClick="0" advTm="10000">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285720" y="1142984"/>
            <a:ext cx="4786346" cy="2143140"/>
          </a:xfrm>
          <a:prstGeom prst="round2Diag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7"/>
          <p:cNvGrpSpPr/>
          <p:nvPr/>
        </p:nvGrpSpPr>
        <p:grpSpPr>
          <a:xfrm>
            <a:off x="4214810" y="3571876"/>
            <a:ext cx="4786346" cy="3143272"/>
            <a:chOff x="214282" y="2857496"/>
            <a:chExt cx="4786346" cy="3143272"/>
          </a:xfrm>
        </p:grpSpPr>
        <p:sp>
          <p:nvSpPr>
            <p:cNvPr id="4" name="Прямоугольник с двумя скругленными противолежащими углами 3"/>
            <p:cNvSpPr/>
            <p:nvPr/>
          </p:nvSpPr>
          <p:spPr>
            <a:xfrm>
              <a:off x="214282" y="2928934"/>
              <a:ext cx="4786346" cy="3071834"/>
            </a:xfrm>
            <a:prstGeom prst="round2Diag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14282" y="2857496"/>
              <a:ext cx="4714908" cy="3139321"/>
            </a:xfrm>
            <a:prstGeom prst="rect">
              <a:avLst/>
            </a:prstGeom>
            <a:noFill/>
          </p:spPr>
          <p:txBody>
            <a:bodyPr wrap="square" rtlCol="0">
              <a:spAutoFit/>
            </a:bodyPr>
            <a:lstStyle/>
            <a:p>
              <a:pPr algn="ctr"/>
              <a:r>
                <a:rPr lang="ru-RU" b="1" i="1" dirty="0" smtClean="0">
                  <a:latin typeface="Bookman Old Style" pitchFamily="18" charset="0"/>
                </a:rPr>
                <a:t>Самостоятельность при отборе, анализе и представлении материала  позволяет сделать учащегося не только созерцателем готового учебного материала, но и участником его создания, преобразования, оперативного использования. Компьютерные презентации «</a:t>
              </a:r>
              <a:r>
                <a:rPr lang="en-US" b="1" i="1" dirty="0" smtClean="0">
                  <a:latin typeface="Bookman Old Style" pitchFamily="18" charset="0"/>
                </a:rPr>
                <a:t>Power Point</a:t>
              </a:r>
              <a:r>
                <a:rPr lang="ru-RU" b="1" i="1" dirty="0" smtClean="0">
                  <a:latin typeface="Bookman Old Style" pitchFamily="18" charset="0"/>
                </a:rPr>
                <a:t>» являются одним из типов </a:t>
              </a:r>
              <a:r>
                <a:rPr lang="ru-RU" b="1" i="1" dirty="0" err="1" smtClean="0">
                  <a:latin typeface="Bookman Old Style" pitchFamily="18" charset="0"/>
                </a:rPr>
                <a:t>мультимедийных</a:t>
              </a:r>
              <a:r>
                <a:rPr lang="ru-RU" b="1" i="1" dirty="0" smtClean="0">
                  <a:latin typeface="Bookman Old Style" pitchFamily="18" charset="0"/>
                </a:rPr>
                <a:t> проектов.</a:t>
              </a:r>
              <a:endParaRPr lang="ru-RU" b="1" i="1" dirty="0">
                <a:latin typeface="Bookman Old Style" pitchFamily="18" charset="0"/>
              </a:endParaRPr>
            </a:p>
          </p:txBody>
        </p:sp>
      </p:grpSp>
      <p:pic>
        <p:nvPicPr>
          <p:cNvPr id="3" name="Picture 2" descr="D:\Мои документы\фото\проект\Фото317.jpg"/>
          <p:cNvPicPr>
            <a:picLocks noChangeAspect="1" noChangeArrowheads="1"/>
          </p:cNvPicPr>
          <p:nvPr/>
        </p:nvPicPr>
        <p:blipFill>
          <a:blip r:embed="rId2" cstate="screen">
            <a:lum/>
          </a:blip>
          <a:srcRect/>
          <a:stretch>
            <a:fillRect/>
          </a:stretch>
        </p:blipFill>
        <p:spPr bwMode="auto">
          <a:xfrm>
            <a:off x="500034" y="3857628"/>
            <a:ext cx="2952770" cy="22145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2" descr="D:\Мои документы\фото\проект\Фото318.jpg"/>
          <p:cNvPicPr>
            <a:picLocks noChangeAspect="1" noChangeArrowheads="1"/>
          </p:cNvPicPr>
          <p:nvPr/>
        </p:nvPicPr>
        <p:blipFill>
          <a:blip r:embed="rId3" cstate="screen"/>
          <a:srcRect/>
          <a:stretch>
            <a:fillRect/>
          </a:stretch>
        </p:blipFill>
        <p:spPr bwMode="auto">
          <a:xfrm>
            <a:off x="5429257" y="1500174"/>
            <a:ext cx="2357454" cy="176809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TextBox 5"/>
          <p:cNvSpPr txBox="1"/>
          <p:nvPr/>
        </p:nvSpPr>
        <p:spPr>
          <a:xfrm>
            <a:off x="142844" y="1214422"/>
            <a:ext cx="4929222" cy="2031325"/>
          </a:xfrm>
          <a:prstGeom prst="rect">
            <a:avLst/>
          </a:prstGeom>
          <a:noFill/>
        </p:spPr>
        <p:txBody>
          <a:bodyPr wrap="square" rtlCol="0">
            <a:spAutoFit/>
          </a:bodyPr>
          <a:lstStyle/>
          <a:p>
            <a:pPr algn="ctr"/>
            <a:r>
              <a:rPr lang="ru-RU" b="1" i="1" dirty="0" smtClean="0">
                <a:latin typeface="Bookman Old Style" pitchFamily="18" charset="0"/>
              </a:rPr>
              <a:t>Сегодня педагог должен обладать навыками сотрудничества с учащимися. Работая над презентациями многому училась у своих учеников. Учила, в тоже время, их грамотно готовить презентационное сопровождение. </a:t>
            </a:r>
            <a:endParaRPr lang="ru-RU" b="1" i="1" dirty="0">
              <a:latin typeface="Bookman Old Style" pitchFamily="18" charset="0"/>
            </a:endParaRPr>
          </a:p>
        </p:txBody>
      </p:sp>
      <p:sp>
        <p:nvSpPr>
          <p:cNvPr id="9" name="TextBox 8"/>
          <p:cNvSpPr txBox="1"/>
          <p:nvPr/>
        </p:nvSpPr>
        <p:spPr>
          <a:xfrm>
            <a:off x="142844" y="0"/>
            <a:ext cx="8786874" cy="1384995"/>
          </a:xfrm>
          <a:prstGeom prst="rect">
            <a:avLst/>
          </a:prstGeom>
          <a:noFill/>
        </p:spPr>
        <p:txBody>
          <a:bodyPr wrap="square" rtlCol="0">
            <a:spAutoFit/>
          </a:bodyPr>
          <a:lstStyle/>
          <a:p>
            <a:pPr algn="ctr"/>
            <a:r>
              <a:rPr lang="ru-RU" sz="2800" dirty="0" smtClean="0">
                <a:solidFill>
                  <a:srgbClr val="FF0000"/>
                </a:solidFill>
                <a:latin typeface="Bookman Old Style" pitchFamily="18" charset="0"/>
              </a:rPr>
              <a:t>«</a:t>
            </a:r>
            <a:r>
              <a:rPr lang="ru-RU" sz="2800" b="1" i="1" dirty="0" smtClean="0">
                <a:solidFill>
                  <a:srgbClr val="FF0000"/>
                </a:solidFill>
                <a:latin typeface="Bookman Old Style" pitchFamily="18" charset="0"/>
              </a:rPr>
              <a:t>Скажи мне - и я забуду; покажи мне - и я запомню; дай сделать - и я пойму»</a:t>
            </a:r>
          </a:p>
          <a:p>
            <a:pPr algn="r"/>
            <a:r>
              <a:rPr lang="ru-RU" sz="2800" b="1" i="1" dirty="0" smtClean="0">
                <a:solidFill>
                  <a:srgbClr val="FF0000"/>
                </a:solidFill>
                <a:latin typeface="Bookman Old Style" pitchFamily="18" charset="0"/>
              </a:rPr>
              <a:t>  </a:t>
            </a:r>
            <a:r>
              <a:rPr lang="ru-RU" sz="1400" b="1" i="1" dirty="0" smtClean="0">
                <a:solidFill>
                  <a:srgbClr val="FF0000"/>
                </a:solidFill>
                <a:latin typeface="Bookman Old Style" pitchFamily="18" charset="0"/>
              </a:rPr>
              <a:t>Китайская мудрость</a:t>
            </a:r>
            <a:endParaRPr lang="ru-RU" sz="1400" dirty="0">
              <a:solidFill>
                <a:srgbClr val="FF0000"/>
              </a:solidFill>
              <a:latin typeface="Bookman Old Style" pitchFamily="18" charset="0"/>
            </a:endParaRPr>
          </a:p>
        </p:txBody>
      </p:sp>
    </p:spTree>
  </p:cSld>
  <p:clrMapOvr>
    <a:masterClrMapping/>
  </p:clrMapOvr>
  <p:transition spd="med" advClick="0" advTm="9000">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142844" y="571480"/>
            <a:ext cx="4214842" cy="5072098"/>
            <a:chOff x="142844" y="571480"/>
            <a:chExt cx="4214842" cy="5072098"/>
          </a:xfrm>
        </p:grpSpPr>
        <p:sp>
          <p:nvSpPr>
            <p:cNvPr id="8" name="Прямоугольник с двумя скругленными противолежащими углами 7"/>
            <p:cNvSpPr/>
            <p:nvPr/>
          </p:nvSpPr>
          <p:spPr>
            <a:xfrm>
              <a:off x="214282" y="571480"/>
              <a:ext cx="4071966" cy="5072098"/>
            </a:xfrm>
            <a:prstGeom prst="round2Diag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42844" y="785794"/>
              <a:ext cx="4214842" cy="4801314"/>
            </a:xfrm>
            <a:prstGeom prst="rect">
              <a:avLst/>
            </a:prstGeom>
            <a:noFill/>
          </p:spPr>
          <p:txBody>
            <a:bodyPr wrap="square" rtlCol="0">
              <a:spAutoFit/>
            </a:bodyPr>
            <a:lstStyle/>
            <a:p>
              <a:pPr algn="ctr"/>
              <a:r>
                <a:rPr lang="ru-RU" b="1" i="1" dirty="0" smtClean="0">
                  <a:latin typeface="Bookman Old Style" pitchFamily="18" charset="0"/>
                </a:rPr>
                <a:t>Многие учащихся готовы использовать или  используют видеоряд, поддерживающий выступление, ответ на вопрос и т.д. Важной особенностью  данной формы является ее интерактивность, т.е. то, что в диалоге с компьютером пользователю отводится активная роль. Например, самая распространенная форма итоговой работы за элективный курс – это выступление учащегося по определенной теме с презентационным сопровождением.</a:t>
              </a:r>
              <a:endParaRPr lang="ru-RU" b="1" i="1" dirty="0">
                <a:latin typeface="Bookman Old Style" pitchFamily="18" charset="0"/>
              </a:endParaRPr>
            </a:p>
          </p:txBody>
        </p:sp>
      </p:grpSp>
      <p:pic>
        <p:nvPicPr>
          <p:cNvPr id="4" name="Рисунок 3"/>
          <p:cNvPicPr/>
          <p:nvPr/>
        </p:nvPicPr>
        <p:blipFill>
          <a:blip r:embed="rId2" cstate="screen"/>
          <a:srcRect/>
          <a:stretch>
            <a:fillRect/>
          </a:stretch>
        </p:blipFill>
        <p:spPr bwMode="auto">
          <a:xfrm>
            <a:off x="6000760" y="214290"/>
            <a:ext cx="2909897" cy="2357454"/>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5" name="Рисунок 4"/>
          <p:cNvPicPr/>
          <p:nvPr/>
        </p:nvPicPr>
        <p:blipFill>
          <a:blip r:embed="rId3" cstate="screen"/>
          <a:srcRect/>
          <a:stretch>
            <a:fillRect/>
          </a:stretch>
        </p:blipFill>
        <p:spPr bwMode="auto">
          <a:xfrm>
            <a:off x="3857620" y="4500570"/>
            <a:ext cx="2700341" cy="2109790"/>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6" name="Рисунок 5"/>
          <p:cNvPicPr/>
          <p:nvPr/>
        </p:nvPicPr>
        <p:blipFill>
          <a:blip r:embed="rId4" cstate="screen"/>
          <a:srcRect/>
          <a:stretch>
            <a:fillRect/>
          </a:stretch>
        </p:blipFill>
        <p:spPr bwMode="auto">
          <a:xfrm>
            <a:off x="4429124" y="1857364"/>
            <a:ext cx="2928958" cy="2500330"/>
          </a:xfrm>
          <a:prstGeom prst="rect">
            <a:avLst/>
          </a:prstGeom>
          <a:no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7" name="Рисунок 6"/>
          <p:cNvPicPr/>
          <p:nvPr/>
        </p:nvPicPr>
        <p:blipFill>
          <a:blip r:embed="rId5" cstate="screen"/>
          <a:srcRect/>
          <a:stretch>
            <a:fillRect/>
          </a:stretch>
        </p:blipFill>
        <p:spPr bwMode="auto">
          <a:xfrm>
            <a:off x="6215074" y="4071942"/>
            <a:ext cx="2714644" cy="2214578"/>
          </a:xfrm>
          <a:prstGeom prst="rect">
            <a:avLst/>
          </a:prstGeom>
          <a:noFill/>
          <a:ln w="349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ransition spd="med" advClick="0" advTm="8000">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4286248" y="1428737"/>
            <a:ext cx="4714908" cy="3000395"/>
            <a:chOff x="4286248" y="1428736"/>
            <a:chExt cx="4714908" cy="5067311"/>
          </a:xfrm>
        </p:grpSpPr>
        <p:sp>
          <p:nvSpPr>
            <p:cNvPr id="6" name="Прямоугольник с двумя скругленными противолежащими углами 5"/>
            <p:cNvSpPr/>
            <p:nvPr/>
          </p:nvSpPr>
          <p:spPr>
            <a:xfrm>
              <a:off x="4286248" y="1428736"/>
              <a:ext cx="4714908" cy="5067311"/>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57686" y="1571612"/>
              <a:ext cx="4500594" cy="4834122"/>
            </a:xfrm>
            <a:prstGeom prst="rect">
              <a:avLst/>
            </a:prstGeom>
            <a:noFill/>
          </p:spPr>
          <p:txBody>
            <a:bodyPr wrap="square" rtlCol="0">
              <a:spAutoFit/>
            </a:bodyPr>
            <a:lstStyle/>
            <a:p>
              <a:pPr algn="ctr"/>
              <a:r>
                <a:rPr lang="ru-RU" b="1" i="1" dirty="0" smtClean="0">
                  <a:latin typeface="Bookman Old Style" pitchFamily="18" charset="0"/>
                </a:rPr>
                <a:t>Человек, обучаемый сегодня обществу нужен гораздо больше, чем человек обученный. “Знать” сейчас в большей степени означает “знать, где это есть, и уметь найти”, нежели дать немедленный и правильный однозначный ответ.</a:t>
              </a:r>
              <a:r>
                <a:rPr lang="ru-RU" dirty="0" smtClean="0"/>
                <a:t> </a:t>
              </a:r>
              <a:r>
                <a:rPr lang="ru-RU" b="1" i="1" dirty="0" smtClean="0">
                  <a:latin typeface="Bookman Old Style" pitchFamily="18" charset="0"/>
                </a:rPr>
                <a:t>Именно Интернет предоставляет такие возможности. </a:t>
              </a:r>
              <a:endParaRPr lang="ru-RU" b="1" i="1" dirty="0">
                <a:latin typeface="Bookman Old Style" pitchFamily="18" charset="0"/>
              </a:endParaRPr>
            </a:p>
          </p:txBody>
        </p:sp>
      </p:grpSp>
      <p:pic>
        <p:nvPicPr>
          <p:cNvPr id="5" name="Picture 2" descr="D:\Мои документы\фото\фото.открытый урок\P7170064.JPG"/>
          <p:cNvPicPr>
            <a:picLocks noChangeAspect="1" noChangeArrowheads="1"/>
          </p:cNvPicPr>
          <p:nvPr/>
        </p:nvPicPr>
        <p:blipFill>
          <a:blip r:embed="rId2" cstate="screen"/>
          <a:srcRect/>
          <a:stretch>
            <a:fillRect/>
          </a:stretch>
        </p:blipFill>
        <p:spPr bwMode="auto">
          <a:xfrm>
            <a:off x="357158" y="2571744"/>
            <a:ext cx="3571900" cy="38690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a:off x="357158" y="214290"/>
            <a:ext cx="8501122" cy="1115690"/>
          </a:xfrm>
          <a:prstGeom prst="rect">
            <a:avLst/>
          </a:prstGeom>
          <a:noFill/>
        </p:spPr>
        <p:txBody>
          <a:bodyPr wrap="square" rtlCol="0">
            <a:spAutoFit/>
          </a:bodyPr>
          <a:lstStyle/>
          <a:p>
            <a:pPr algn="ctr"/>
            <a:r>
              <a:rPr lang="ru-RU" sz="2800" b="1" i="1" dirty="0" smtClean="0">
                <a:solidFill>
                  <a:srgbClr val="FF0000"/>
                </a:solidFill>
                <a:latin typeface="Bookman Old Style" pitchFamily="18" charset="0"/>
              </a:rPr>
              <a:t>«…кто владеет информацией, тот владеет  всем» </a:t>
            </a:r>
          </a:p>
          <a:p>
            <a:pPr algn="r"/>
            <a:r>
              <a:rPr lang="ru-RU" sz="1050" b="1" i="1" dirty="0" smtClean="0">
                <a:solidFill>
                  <a:srgbClr val="FF0000"/>
                </a:solidFill>
                <a:latin typeface="Bookman Old Style" pitchFamily="18" charset="0"/>
              </a:rPr>
              <a:t>Ли </a:t>
            </a:r>
            <a:r>
              <a:rPr lang="ru-RU" sz="1050" b="1" i="1" dirty="0" err="1" smtClean="0">
                <a:solidFill>
                  <a:srgbClr val="FF0000"/>
                </a:solidFill>
                <a:latin typeface="Bookman Old Style" pitchFamily="18" charset="0"/>
              </a:rPr>
              <a:t>Якокка</a:t>
            </a:r>
            <a:endParaRPr lang="ru-RU" sz="1050" b="1" i="1" dirty="0">
              <a:solidFill>
                <a:srgbClr val="FF0000"/>
              </a:solidFill>
              <a:latin typeface="Bookman Old Style" pitchFamily="18" charset="0"/>
            </a:endParaRPr>
          </a:p>
        </p:txBody>
      </p:sp>
    </p:spTree>
  </p:cSld>
  <p:clrMapOvr>
    <a:masterClrMapping/>
  </p:clrMapOvr>
  <p:transition spd="med" advClick="0" advTm="5000">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214282" y="500042"/>
            <a:ext cx="4500594" cy="4857784"/>
          </a:xfrm>
          <a:prstGeom prst="round2Diag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Rectangle 4"/>
          <p:cNvSpPr>
            <a:spLocks noChangeArrowheads="1"/>
          </p:cNvSpPr>
          <p:nvPr/>
        </p:nvSpPr>
        <p:spPr bwMode="auto">
          <a:xfrm>
            <a:off x="142844" y="500042"/>
            <a:ext cx="4535427"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0000"/>
                </a:solidFill>
                <a:effectLst/>
                <a:latin typeface="Bookman Old Style" pitchFamily="18" charset="0"/>
                <a:ea typeface="Times New Roman" pitchFamily="18" charset="0"/>
                <a:cs typeface="Arial" pitchFamily="34" charset="0"/>
              </a:rPr>
              <a:t>В кабинете географии все компьютеры подсоединены к</a:t>
            </a:r>
            <a:r>
              <a:rPr kumimoji="0" lang="ru-RU" b="1" i="1" u="none" strike="noStrike" cap="none" normalizeH="0" dirty="0" smtClean="0">
                <a:ln>
                  <a:noFill/>
                </a:ln>
                <a:solidFill>
                  <a:srgbClr val="000000"/>
                </a:solidFill>
                <a:effectLst/>
                <a:latin typeface="Bookman Old Style" pitchFamily="18" charset="0"/>
                <a:ea typeface="Times New Roman" pitchFamily="18" charset="0"/>
                <a:cs typeface="Arial" pitchFamily="34" charset="0"/>
              </a:rPr>
              <a:t> сети Интернет.</a:t>
            </a:r>
            <a:r>
              <a:rPr kumimoji="0" lang="ru-RU" b="1" i="1" u="none" strike="noStrike" cap="none" normalizeH="0" baseline="0" dirty="0" smtClean="0">
                <a:ln>
                  <a:noFill/>
                </a:ln>
                <a:solidFill>
                  <a:srgbClr val="000000"/>
                </a:solidFill>
                <a:effectLst/>
                <a:latin typeface="Bookman Old Style" pitchFamily="18" charset="0"/>
                <a:ea typeface="Times New Roman" pitchFamily="18" charset="0"/>
                <a:cs typeface="Arial" pitchFamily="34" charset="0"/>
              </a:rPr>
              <a:t> С появлением компьютерных сетей школьники и учителя приобрели новую возможность оперативно получать информацию из любой точки земного шара. Через глобальную сеть Интернет возможен мгновенный доступ к мировым информационным ресурсам (электронным библиотекам, базам данных, хранилищам файлов, и т.д.). Журнал регистрации выхода в Интернет позволяет убедиться в этом.</a:t>
            </a:r>
            <a:endParaRPr kumimoji="0" lang="ru-RU" b="1" i="1" u="none" strike="noStrike" cap="none" normalizeH="0" baseline="0" dirty="0" smtClean="0">
              <a:ln>
                <a:noFill/>
              </a:ln>
              <a:solidFill>
                <a:schemeClr val="tx1"/>
              </a:solidFill>
              <a:effectLst/>
              <a:latin typeface="Bookman Old Style" pitchFamily="18" charset="0"/>
              <a:cs typeface="Arial" pitchFamily="34" charset="0"/>
            </a:endParaRPr>
          </a:p>
        </p:txBody>
      </p:sp>
      <p:pic>
        <p:nvPicPr>
          <p:cNvPr id="1026" name="Picture 2" descr="D:\Мои документы\фото\кабинет\Фото365.jpg"/>
          <p:cNvPicPr>
            <a:picLocks noChangeAspect="1" noChangeArrowheads="1"/>
          </p:cNvPicPr>
          <p:nvPr/>
        </p:nvPicPr>
        <p:blipFill>
          <a:blip r:embed="rId2" cstate="screen"/>
          <a:srcRect/>
          <a:stretch>
            <a:fillRect/>
          </a:stretch>
        </p:blipFill>
        <p:spPr bwMode="auto">
          <a:xfrm>
            <a:off x="4595814" y="3214686"/>
            <a:ext cx="4000528" cy="30003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advClick="0" advTm="7000">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85728"/>
            <a:ext cx="4500594" cy="369332"/>
          </a:xfrm>
          <a:prstGeom prst="rect">
            <a:avLst/>
          </a:prstGeom>
          <a:noFill/>
        </p:spPr>
        <p:txBody>
          <a:bodyPr wrap="square" rtlCol="0">
            <a:spAutoFit/>
          </a:bodyPr>
          <a:lstStyle/>
          <a:p>
            <a:endParaRPr lang="ru-RU" dirty="0"/>
          </a:p>
        </p:txBody>
      </p:sp>
      <p:grpSp>
        <p:nvGrpSpPr>
          <p:cNvPr id="8" name="Группа 7"/>
          <p:cNvGrpSpPr/>
          <p:nvPr/>
        </p:nvGrpSpPr>
        <p:grpSpPr>
          <a:xfrm>
            <a:off x="214282" y="142852"/>
            <a:ext cx="4572032" cy="4071966"/>
            <a:chOff x="214282" y="142852"/>
            <a:chExt cx="4572032" cy="4071966"/>
          </a:xfrm>
        </p:grpSpPr>
        <p:sp>
          <p:nvSpPr>
            <p:cNvPr id="7" name="Прямоугольник с двумя скругленными противолежащими углами 6"/>
            <p:cNvSpPr/>
            <p:nvPr/>
          </p:nvSpPr>
          <p:spPr>
            <a:xfrm>
              <a:off x="214282" y="214290"/>
              <a:ext cx="4572032" cy="4000528"/>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890" name="Rectangle 2"/>
            <p:cNvSpPr>
              <a:spLocks noChangeArrowheads="1"/>
            </p:cNvSpPr>
            <p:nvPr/>
          </p:nvSpPr>
          <p:spPr bwMode="auto">
            <a:xfrm>
              <a:off x="214282" y="142852"/>
              <a:ext cx="435771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Bookman Old Style" pitchFamily="18" charset="0"/>
                  <a:ea typeface="Times New Roman" pitchFamily="18" charset="0"/>
                </a:rPr>
                <a:t> Важно не то,  чтобы ребенок получил  некое готовое знание, а в том, чтобы создал его сам в ходе самостоятельной учебной деятельности. </a:t>
              </a:r>
              <a:r>
                <a:rPr kumimoji="0" lang="ru-RU" b="1" i="1" u="none" strike="noStrike" cap="none" normalizeH="0" baseline="0" dirty="0" smtClean="0">
                  <a:ln>
                    <a:noFill/>
                  </a:ln>
                  <a:solidFill>
                    <a:srgbClr val="000000"/>
                  </a:solidFill>
                  <a:effectLst/>
                  <a:latin typeface="Bookman Old Style" pitchFamily="18" charset="0"/>
                  <a:ea typeface="Times New Roman" pitchFamily="18" charset="0"/>
                </a:rPr>
                <a:t>Совместно с учащими, используя различные ресурсы Интернет, созданы пакеты образовательных ресурсов по различным темам. Например, учащимися 8-х классов разработаны ресурсы: «Тайга», «Тундра», «Степь», «Арктические пустыни».</a:t>
              </a:r>
              <a:endParaRPr kumimoji="0" lang="ru-RU" b="1" i="1" u="none" strike="noStrike" cap="none" normalizeH="0" baseline="0" dirty="0" smtClean="0">
                <a:ln>
                  <a:noFill/>
                </a:ln>
                <a:solidFill>
                  <a:schemeClr val="tx1"/>
                </a:solidFill>
                <a:effectLst/>
                <a:latin typeface="Bookman Old Style" pitchFamily="18" charset="0"/>
              </a:endParaRPr>
            </a:p>
          </p:txBody>
        </p:sp>
      </p:grpSp>
      <p:pic>
        <p:nvPicPr>
          <p:cNvPr id="37891" name="Picture 3" descr="D:\Мои документы\фото\фото.открытый урок\P7170068.JPG"/>
          <p:cNvPicPr>
            <a:picLocks noChangeAspect="1" noChangeArrowheads="1"/>
          </p:cNvPicPr>
          <p:nvPr/>
        </p:nvPicPr>
        <p:blipFill>
          <a:blip r:embed="rId2" cstate="screen"/>
          <a:srcRect/>
          <a:stretch>
            <a:fillRect/>
          </a:stretch>
        </p:blipFill>
        <p:spPr bwMode="auto">
          <a:xfrm>
            <a:off x="5000628" y="3714752"/>
            <a:ext cx="3212997" cy="26463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7892" name="Picture 4"/>
          <p:cNvPicPr>
            <a:picLocks noChangeAspect="1" noChangeArrowheads="1"/>
          </p:cNvPicPr>
          <p:nvPr/>
        </p:nvPicPr>
        <p:blipFill>
          <a:blip r:embed="rId3" cstate="screen"/>
          <a:srcRect/>
          <a:stretch>
            <a:fillRect/>
          </a:stretch>
        </p:blipFill>
        <p:spPr bwMode="auto">
          <a:xfrm>
            <a:off x="5143504" y="285728"/>
            <a:ext cx="3393922" cy="2643206"/>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37893" name="Picture 5"/>
          <p:cNvPicPr>
            <a:picLocks noChangeAspect="1" noChangeArrowheads="1"/>
          </p:cNvPicPr>
          <p:nvPr/>
        </p:nvPicPr>
        <p:blipFill>
          <a:blip r:embed="rId4" cstate="screen"/>
          <a:stretch>
            <a:fillRect/>
          </a:stretch>
        </p:blipFill>
        <p:spPr bwMode="auto">
          <a:xfrm>
            <a:off x="928662" y="4357694"/>
            <a:ext cx="2714644" cy="217171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spd="med" advClick="0" advTm="6000">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Группа 11"/>
          <p:cNvGrpSpPr/>
          <p:nvPr/>
        </p:nvGrpSpPr>
        <p:grpSpPr>
          <a:xfrm>
            <a:off x="285720" y="214290"/>
            <a:ext cx="4001760" cy="6319908"/>
            <a:chOff x="285720" y="214290"/>
            <a:chExt cx="4001760" cy="6319908"/>
          </a:xfrm>
        </p:grpSpPr>
        <p:sp>
          <p:nvSpPr>
            <p:cNvPr id="10" name="Прямоугольник с двумя скругленными противолежащими углами 9"/>
            <p:cNvSpPr/>
            <p:nvPr/>
          </p:nvSpPr>
          <p:spPr>
            <a:xfrm>
              <a:off x="285720" y="214290"/>
              <a:ext cx="3931553" cy="6319908"/>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609" name="Rectangle 1"/>
            <p:cNvSpPr>
              <a:spLocks noChangeArrowheads="1"/>
            </p:cNvSpPr>
            <p:nvPr/>
          </p:nvSpPr>
          <p:spPr bwMode="auto">
            <a:xfrm>
              <a:off x="285720" y="357166"/>
              <a:ext cx="4001760" cy="5909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0000"/>
                  </a:solidFill>
                  <a:effectLst/>
                  <a:latin typeface="Bookman Old Style" pitchFamily="18" charset="0"/>
                  <a:ea typeface="Times New Roman" pitchFamily="18" charset="0"/>
                </a:rPr>
                <a:t>В сети Интернет доступны и многие другие распространенные сервисы, позволяющие людям общаться и обмениваться необходимой информацией, к числу которых относятся электронная почта, ICQ, списки рассылки, группы новостей, чат. Эти программы позволяют организовать  работу удаленных пользователей. Например, по средствам  Интернета мы осуществляем выполнение заданий заочных туров олимпиад по географии, очных туров олимпиады «Эрудиты планеты», подаем заявки на участие в конкурсах и фестивалях и т.д. </a:t>
              </a:r>
              <a:endParaRPr kumimoji="0" lang="ru-RU" b="1" i="1" u="none" strike="noStrike" cap="none" normalizeH="0" baseline="0" dirty="0" smtClean="0">
                <a:ln>
                  <a:noFill/>
                </a:ln>
                <a:solidFill>
                  <a:schemeClr val="tx1"/>
                </a:solidFill>
                <a:effectLst/>
                <a:latin typeface="Bookman Old Style" pitchFamily="18" charset="0"/>
              </a:endParaRPr>
            </a:p>
          </p:txBody>
        </p:sp>
      </p:grpSp>
      <p:pic>
        <p:nvPicPr>
          <p:cNvPr id="68611" name="Picture 3" descr="D:\Мои документы\документы\документы\награды\аппапып.jpg"/>
          <p:cNvPicPr>
            <a:picLocks noChangeAspect="1" noChangeArrowheads="1"/>
          </p:cNvPicPr>
          <p:nvPr/>
        </p:nvPicPr>
        <p:blipFill>
          <a:blip r:embed="rId2" cstate="screen"/>
          <a:stretch>
            <a:fillRect/>
          </a:stretch>
        </p:blipFill>
        <p:spPr bwMode="auto">
          <a:xfrm>
            <a:off x="7286644" y="2500306"/>
            <a:ext cx="1607399" cy="2214578"/>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8613" name="Picture 5" descr="D:\Мои документы\документы\документы\награды\сканирование0016.jpg"/>
          <p:cNvPicPr>
            <a:picLocks noChangeAspect="1" noChangeArrowheads="1"/>
          </p:cNvPicPr>
          <p:nvPr/>
        </p:nvPicPr>
        <p:blipFill>
          <a:blip r:embed="rId3" cstate="screen"/>
          <a:srcRect/>
          <a:stretch>
            <a:fillRect/>
          </a:stretch>
        </p:blipFill>
        <p:spPr bwMode="auto">
          <a:xfrm>
            <a:off x="7194006" y="285729"/>
            <a:ext cx="1546721" cy="214314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8614" name="Picture 6" descr="D:\Мои документы\фото\олимпиада ВГПУ\Фото214.jpg"/>
          <p:cNvPicPr>
            <a:picLocks noChangeAspect="1" noChangeArrowheads="1"/>
          </p:cNvPicPr>
          <p:nvPr/>
        </p:nvPicPr>
        <p:blipFill>
          <a:blip r:embed="rId4" cstate="screen"/>
          <a:srcRect/>
          <a:stretch>
            <a:fillRect/>
          </a:stretch>
        </p:blipFill>
        <p:spPr bwMode="auto">
          <a:xfrm>
            <a:off x="4429124" y="3071810"/>
            <a:ext cx="2928958" cy="21967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8615" name="Picture 7" descr="D:\Мои документы\фото\конференция\IMG_2205.JPG"/>
          <p:cNvPicPr>
            <a:picLocks noChangeAspect="1" noChangeArrowheads="1"/>
          </p:cNvPicPr>
          <p:nvPr/>
        </p:nvPicPr>
        <p:blipFill>
          <a:blip r:embed="rId5" cstate="screen"/>
          <a:srcRect/>
          <a:stretch>
            <a:fillRect/>
          </a:stretch>
        </p:blipFill>
        <p:spPr bwMode="auto">
          <a:xfrm>
            <a:off x="4643438" y="500042"/>
            <a:ext cx="2666935" cy="20002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8610" name="Picture 2" descr="D:\Мои документы\документы\документы\награды\сканирование0001.tif"/>
          <p:cNvPicPr>
            <a:picLocks noChangeAspect="1" noChangeArrowheads="1" noCrop="1"/>
          </p:cNvPicPr>
          <p:nvPr/>
        </p:nvPicPr>
        <p:blipFill>
          <a:blip r:embed="rId6" cstate="screen"/>
          <a:srcRect/>
          <a:stretch>
            <a:fillRect/>
          </a:stretch>
        </p:blipFill>
        <p:spPr bwMode="auto">
          <a:xfrm>
            <a:off x="6786578" y="4714859"/>
            <a:ext cx="1548448" cy="2143141"/>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advClick="0" advTm="9000">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844" y="142852"/>
            <a:ext cx="8786874" cy="1169551"/>
          </a:xfrm>
          <a:prstGeom prst="rect">
            <a:avLst/>
          </a:prstGeom>
          <a:noFill/>
        </p:spPr>
        <p:txBody>
          <a:bodyPr wrap="square" rtlCol="0">
            <a:spAutoFit/>
          </a:bodyPr>
          <a:lstStyle/>
          <a:p>
            <a:pPr algn="ctr"/>
            <a:r>
              <a:rPr lang="ru-RU" sz="2800" b="1" i="1" dirty="0" smtClean="0">
                <a:solidFill>
                  <a:srgbClr val="FF0000"/>
                </a:solidFill>
              </a:rPr>
              <a:t>«…кто не знает, в какую гавань он плывет, для того нет попутного ветра» </a:t>
            </a:r>
          </a:p>
          <a:p>
            <a:pPr algn="r"/>
            <a:r>
              <a:rPr lang="ru-RU" sz="1400" b="1" i="1" dirty="0" smtClean="0">
                <a:solidFill>
                  <a:srgbClr val="FF0000"/>
                </a:solidFill>
              </a:rPr>
              <a:t>Сенека</a:t>
            </a:r>
            <a:endParaRPr lang="ru-RU" sz="1400" b="1" i="1" dirty="0">
              <a:solidFill>
                <a:srgbClr val="FF0000"/>
              </a:solidFill>
            </a:endParaRPr>
          </a:p>
        </p:txBody>
      </p:sp>
      <p:sp>
        <p:nvSpPr>
          <p:cNvPr id="7" name="TextBox 6"/>
          <p:cNvSpPr txBox="1"/>
          <p:nvPr/>
        </p:nvSpPr>
        <p:spPr>
          <a:xfrm>
            <a:off x="6072198" y="4429132"/>
            <a:ext cx="2928958" cy="923330"/>
          </a:xfrm>
          <a:prstGeom prst="rect">
            <a:avLst/>
          </a:prstGeom>
          <a:noFill/>
        </p:spPr>
        <p:txBody>
          <a:bodyPr wrap="square" rtlCol="0">
            <a:spAutoFit/>
          </a:bodyPr>
          <a:lstStyle/>
          <a:p>
            <a:r>
              <a:rPr lang="ru-RU" dirty="0" smtClean="0"/>
              <a:t> </a:t>
            </a:r>
          </a:p>
          <a:p>
            <a:r>
              <a:rPr lang="ru-RU" b="1" dirty="0" smtClean="0"/>
              <a:t> </a:t>
            </a:r>
            <a:endParaRPr lang="ru-RU" dirty="0" smtClean="0"/>
          </a:p>
          <a:p>
            <a:endParaRPr lang="ru-RU" dirty="0"/>
          </a:p>
        </p:txBody>
      </p:sp>
      <p:grpSp>
        <p:nvGrpSpPr>
          <p:cNvPr id="11" name="Группа 10"/>
          <p:cNvGrpSpPr/>
          <p:nvPr/>
        </p:nvGrpSpPr>
        <p:grpSpPr>
          <a:xfrm>
            <a:off x="428596" y="1571612"/>
            <a:ext cx="4214842" cy="4595753"/>
            <a:chOff x="642910" y="1428736"/>
            <a:chExt cx="4214842" cy="4595753"/>
          </a:xfrm>
        </p:grpSpPr>
        <p:sp>
          <p:nvSpPr>
            <p:cNvPr id="10" name="Прямоугольник с двумя скругленными противолежащими углами 9"/>
            <p:cNvSpPr/>
            <p:nvPr/>
          </p:nvSpPr>
          <p:spPr>
            <a:xfrm>
              <a:off x="714348" y="1428736"/>
              <a:ext cx="4143404" cy="4357718"/>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642910" y="1500174"/>
              <a:ext cx="4214842" cy="4524315"/>
            </a:xfrm>
            <a:prstGeom prst="rect">
              <a:avLst/>
            </a:prstGeom>
            <a:noFill/>
          </p:spPr>
          <p:txBody>
            <a:bodyPr wrap="square" rtlCol="0">
              <a:spAutoFit/>
            </a:bodyPr>
            <a:lstStyle/>
            <a:p>
              <a:pPr algn="ctr"/>
              <a:r>
                <a:rPr lang="ru-RU" b="1" i="1" dirty="0" smtClean="0">
                  <a:latin typeface="Bookman Old Style" pitchFamily="18" charset="0"/>
                </a:rPr>
                <a:t>Мудрость гласит: «Учитель живет, пока учиться». Учителя учат и учатся сами. Возможностей, в настоящее время очень много. Например, дистанционные курсы - </a:t>
              </a:r>
            </a:p>
            <a:p>
              <a:pPr algn="ctr"/>
              <a:r>
                <a:rPr lang="ru-RU" b="1" i="1" dirty="0" smtClean="0">
                  <a:latin typeface="Bookman Old Style" pitchFamily="18" charset="0"/>
                </a:rPr>
                <a:t>«Профессиональное развитие педагога у условиях использования ИИП «КМ-Школа» в учебном процессе. Одна из причин обучения - установка Информационного Интегрированного Продукта «КМ-Школа» на компьютерах лицея. </a:t>
              </a:r>
            </a:p>
            <a:p>
              <a:endParaRPr lang="ru-RU" dirty="0"/>
            </a:p>
          </p:txBody>
        </p:sp>
      </p:grpSp>
      <p:pic>
        <p:nvPicPr>
          <p:cNvPr id="9" name="Picture 2" descr="D:\Мои документы\документы\документы\награды\certificate.jpg"/>
          <p:cNvPicPr>
            <a:picLocks noChangeAspect="1" noChangeArrowheads="1"/>
          </p:cNvPicPr>
          <p:nvPr/>
        </p:nvPicPr>
        <p:blipFill>
          <a:blip r:embed="rId2" cstate="screen"/>
          <a:srcRect/>
          <a:stretch>
            <a:fillRect/>
          </a:stretch>
        </p:blipFill>
        <p:spPr bwMode="auto">
          <a:xfrm>
            <a:off x="5429256" y="1928801"/>
            <a:ext cx="2461391" cy="3488653"/>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ransition spd="med" advClick="0" advTm="7000">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214282" y="142852"/>
            <a:ext cx="5214974" cy="6572296"/>
            <a:chOff x="214282" y="142852"/>
            <a:chExt cx="5214974" cy="6572296"/>
          </a:xfrm>
        </p:grpSpPr>
        <p:sp>
          <p:nvSpPr>
            <p:cNvPr id="6" name="Прямоугольник с двумя скругленными противолежащими углами 5"/>
            <p:cNvSpPr/>
            <p:nvPr/>
          </p:nvSpPr>
          <p:spPr>
            <a:xfrm>
              <a:off x="285720" y="214290"/>
              <a:ext cx="5143536" cy="6500858"/>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14282" y="142852"/>
              <a:ext cx="5072098" cy="6463308"/>
            </a:xfrm>
            <a:prstGeom prst="rect">
              <a:avLst/>
            </a:prstGeom>
            <a:noFill/>
          </p:spPr>
          <p:txBody>
            <a:bodyPr wrap="square" rtlCol="0">
              <a:spAutoFit/>
            </a:bodyPr>
            <a:lstStyle/>
            <a:p>
              <a:pPr algn="ctr"/>
              <a:r>
                <a:rPr lang="ru-RU" b="1" i="1" dirty="0" smtClean="0">
                  <a:latin typeface="Bookman Old Style" pitchFamily="18" charset="0"/>
                </a:rPr>
                <a:t>ИИП «КМ-Школа» позволяет дополнить информационно-образовательное пространство школы уникальными образовательными ресурсами: готовыми уроками, </a:t>
              </a:r>
              <a:r>
                <a:rPr lang="ru-RU" b="1" i="1" dirty="0" err="1" smtClean="0">
                  <a:latin typeface="Bookman Old Style" pitchFamily="18" charset="0"/>
                </a:rPr>
                <a:t>медиатеками</a:t>
              </a:r>
              <a:r>
                <a:rPr lang="ru-RU" b="1" i="1" dirty="0" smtClean="0">
                  <a:latin typeface="Bookman Old Style" pitchFamily="18" charset="0"/>
                </a:rPr>
                <a:t>, энциклопедиями, базой тестовых заданий. Достоинство Базы знаний «КМ-Школы» заключается в том, что этот богатейший учебный материал одинаково доступен всем учителям и всем ученикам. </a:t>
              </a:r>
              <a:r>
                <a:rPr lang="ru-RU" dirty="0" smtClean="0"/>
                <a:t> </a:t>
              </a:r>
              <a:r>
                <a:rPr lang="ru-RU" b="1" i="1" dirty="0" smtClean="0">
                  <a:latin typeface="Bookman Old Style" pitchFamily="18" charset="0"/>
                </a:rPr>
                <a:t>Технологично организован обмен информацией между всеми участниками образовательного процесса. Решение этой задачи достигается за счет того, что все основные субъекты образовательного процесса имеют в «КМ-Школе» свои автоматизированные рабочие места (</a:t>
              </a:r>
              <a:r>
                <a:rPr lang="ru-RU" b="1" i="1" dirty="0" err="1" smtClean="0">
                  <a:latin typeface="Bookman Old Style" pitchFamily="18" charset="0"/>
                </a:rPr>
                <a:t>АРМы</a:t>
              </a:r>
              <a:r>
                <a:rPr lang="ru-RU" b="1" i="1" dirty="0" smtClean="0">
                  <a:latin typeface="Bookman Old Style" pitchFamily="18" charset="0"/>
                </a:rPr>
                <a:t>), при этом предусмотрены каналы обмена информацией и места общего доступа. </a:t>
              </a:r>
              <a:endParaRPr lang="ru-RU" b="1" i="1" dirty="0">
                <a:latin typeface="Bookman Old Style" pitchFamily="18" charset="0"/>
              </a:endParaRPr>
            </a:p>
          </p:txBody>
        </p:sp>
      </p:grpSp>
      <p:pic>
        <p:nvPicPr>
          <p:cNvPr id="5" name="Picture 3" descr="prez_kma">
            <a:hlinkClick r:id="rId2" tooltip="&quot;&quot;"/>
          </p:cNvPr>
          <p:cNvPicPr>
            <a:picLocks noChangeAspect="1" noChangeArrowheads="1"/>
          </p:cNvPicPr>
          <p:nvPr/>
        </p:nvPicPr>
        <p:blipFill>
          <a:blip r:embed="rId3"/>
          <a:srcRect/>
          <a:stretch>
            <a:fillRect/>
          </a:stretch>
        </p:blipFill>
        <p:spPr bwMode="auto">
          <a:xfrm>
            <a:off x="5730394" y="928670"/>
            <a:ext cx="3413606" cy="2571768"/>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spd="med" advClick="0" advTm="10000">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10"/>
          <p:cNvGrpSpPr/>
          <p:nvPr/>
        </p:nvGrpSpPr>
        <p:grpSpPr>
          <a:xfrm>
            <a:off x="4214810" y="4786322"/>
            <a:ext cx="4572032" cy="1428760"/>
            <a:chOff x="4357686" y="4071942"/>
            <a:chExt cx="4572032" cy="1428760"/>
          </a:xfrm>
        </p:grpSpPr>
        <p:sp>
          <p:nvSpPr>
            <p:cNvPr id="8" name="Прямоугольник с двумя скругленными противолежащими углами 7"/>
            <p:cNvSpPr/>
            <p:nvPr/>
          </p:nvSpPr>
          <p:spPr>
            <a:xfrm>
              <a:off x="4572000" y="4143380"/>
              <a:ext cx="4000528" cy="1357322"/>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с двумя скругленными противолежащими углами 6"/>
            <p:cNvSpPr/>
            <p:nvPr/>
          </p:nvSpPr>
          <p:spPr>
            <a:xfrm>
              <a:off x="4357686" y="4071942"/>
              <a:ext cx="4572032" cy="142876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Прямоугольник с двумя скругленными противолежащими углами 5"/>
          <p:cNvSpPr/>
          <p:nvPr/>
        </p:nvSpPr>
        <p:spPr>
          <a:xfrm>
            <a:off x="4214810" y="857232"/>
            <a:ext cx="4572032" cy="2214578"/>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42910" y="357166"/>
            <a:ext cx="2571768" cy="369332"/>
          </a:xfrm>
          <a:prstGeom prst="rect">
            <a:avLst/>
          </a:prstGeom>
          <a:noFill/>
        </p:spPr>
        <p:txBody>
          <a:bodyPr wrap="square" rtlCol="0">
            <a:spAutoFit/>
          </a:bodyPr>
          <a:lstStyle/>
          <a:p>
            <a:endParaRPr lang="ru-RU" dirty="0"/>
          </a:p>
        </p:txBody>
      </p:sp>
      <p:pic>
        <p:nvPicPr>
          <p:cNvPr id="2052" name="Picture 4" descr="D:\Мои документы\фото\день самоуправления\IMG_0242.JPG"/>
          <p:cNvPicPr>
            <a:picLocks noChangeAspect="1" noChangeArrowheads="1"/>
          </p:cNvPicPr>
          <p:nvPr/>
        </p:nvPicPr>
        <p:blipFill>
          <a:blip r:embed="rId2" cstate="screen">
            <a:lum bright="20000" contrast="20000"/>
          </a:blip>
          <a:srcRect/>
          <a:stretch>
            <a:fillRect/>
          </a:stretch>
        </p:blipFill>
        <p:spPr bwMode="auto">
          <a:xfrm>
            <a:off x="500034" y="1214422"/>
            <a:ext cx="3482714" cy="4643470"/>
          </a:xfrm>
          <a:prstGeom prst="rect">
            <a:avLst/>
          </a:prstGeom>
          <a:solidFill>
            <a:srgbClr val="FFFFFF">
              <a:shade val="85000"/>
            </a:srgbClr>
          </a:solidFill>
          <a:ln w="28575" cap="sq">
            <a:solidFill>
              <a:srgbClr val="00B0F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p:cNvSpPr txBox="1"/>
          <p:nvPr/>
        </p:nvSpPr>
        <p:spPr>
          <a:xfrm>
            <a:off x="4143372" y="928670"/>
            <a:ext cx="4572032" cy="2031325"/>
          </a:xfrm>
          <a:prstGeom prst="rect">
            <a:avLst/>
          </a:prstGeom>
          <a:noFill/>
          <a:ln w="38100">
            <a:noFill/>
          </a:ln>
        </p:spPr>
        <p:txBody>
          <a:bodyPr wrap="square" rtlCol="0">
            <a:spAutoFit/>
          </a:bodyPr>
          <a:lstStyle/>
          <a:p>
            <a:pPr algn="ctr"/>
            <a:r>
              <a:rPr lang="ru-RU" b="1" i="1" dirty="0" smtClean="0">
                <a:latin typeface="Bookman Old Style" pitchFamily="18" charset="0"/>
              </a:rPr>
              <a:t>Представлюсь:</a:t>
            </a:r>
          </a:p>
          <a:p>
            <a:pPr algn="ctr"/>
            <a:r>
              <a:rPr lang="ru-RU" b="1" i="1" dirty="0" smtClean="0">
                <a:latin typeface="Bookman Old Style" pitchFamily="18" charset="0"/>
              </a:rPr>
              <a:t> Безуглова Надежда Николаевна,</a:t>
            </a:r>
          </a:p>
          <a:p>
            <a:pPr algn="ctr"/>
            <a:r>
              <a:rPr lang="ru-RU" b="1" i="1" dirty="0" smtClean="0">
                <a:latin typeface="Bookman Old Style" pitchFamily="18" charset="0"/>
              </a:rPr>
              <a:t> учитель географии, ВКК, </a:t>
            </a:r>
          </a:p>
          <a:p>
            <a:pPr algn="ctr"/>
            <a:r>
              <a:rPr lang="ru-RU" b="1" i="1" dirty="0" err="1" smtClean="0">
                <a:latin typeface="Bookman Old Style" pitchFamily="18" charset="0"/>
              </a:rPr>
              <a:t>пед</a:t>
            </a:r>
            <a:r>
              <a:rPr lang="ru-RU" b="1" i="1" dirty="0" smtClean="0">
                <a:latin typeface="Bookman Old Style" pitchFamily="18" charset="0"/>
              </a:rPr>
              <a:t>. стаж 15 лет,</a:t>
            </a:r>
          </a:p>
          <a:p>
            <a:pPr algn="ctr"/>
            <a:r>
              <a:rPr lang="ru-RU" b="1" i="1" dirty="0" smtClean="0">
                <a:latin typeface="Bookman Old Style" pitchFamily="18" charset="0"/>
              </a:rPr>
              <a:t> победитель конкурса лучших учителей РФ в рамках ПНП «Образование» (2007).</a:t>
            </a:r>
            <a:endParaRPr lang="ru-RU" b="1" i="1" dirty="0">
              <a:latin typeface="Bookman Old Style" pitchFamily="18" charset="0"/>
            </a:endParaRPr>
          </a:p>
        </p:txBody>
      </p:sp>
      <p:sp>
        <p:nvSpPr>
          <p:cNvPr id="10" name="TextBox 9"/>
          <p:cNvSpPr txBox="1"/>
          <p:nvPr/>
        </p:nvSpPr>
        <p:spPr>
          <a:xfrm>
            <a:off x="4429124" y="5000636"/>
            <a:ext cx="4143404" cy="923330"/>
          </a:xfrm>
          <a:prstGeom prst="rect">
            <a:avLst/>
          </a:prstGeom>
          <a:noFill/>
          <a:ln w="38100">
            <a:noFill/>
          </a:ln>
        </p:spPr>
        <p:txBody>
          <a:bodyPr wrap="square" rtlCol="0">
            <a:spAutoFit/>
          </a:bodyPr>
          <a:lstStyle/>
          <a:p>
            <a:pPr algn="ctr"/>
            <a:r>
              <a:rPr lang="ru-RU" b="1" i="1" dirty="0" smtClean="0">
                <a:latin typeface="Bookman Old Style" pitchFamily="18" charset="0"/>
              </a:rPr>
              <a:t>Приглашаю Вас  в кабинет географии МОУ Аннинский лицей</a:t>
            </a:r>
            <a:r>
              <a:rPr lang="ru-RU" dirty="0" smtClean="0"/>
              <a:t>. </a:t>
            </a:r>
            <a:endParaRPr lang="ru-RU" dirty="0"/>
          </a:p>
        </p:txBody>
      </p:sp>
      <p:pic>
        <p:nvPicPr>
          <p:cNvPr id="1031" name="Picture 7" descr="D:\Мои документы\Мои рисунки\FRAMES\116115.TIF"/>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10444440">
            <a:off x="234987" y="1546775"/>
            <a:ext cx="3916591" cy="4754784"/>
          </a:xfrm>
          <a:prstGeom prst="rect">
            <a:avLst/>
          </a:prstGeom>
          <a:noFill/>
        </p:spPr>
      </p:pic>
    </p:spTree>
  </p:cSld>
  <p:clrMapOvr>
    <a:masterClrMapping/>
  </p:clrMapOvr>
  <p:transition spd="med" advClick="0" advTm="4000">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screen"/>
          <a:srcRect/>
          <a:stretch>
            <a:fillRect/>
          </a:stretch>
        </p:blipFill>
        <p:spPr bwMode="auto">
          <a:xfrm>
            <a:off x="428596" y="3000372"/>
            <a:ext cx="4720098" cy="3224813"/>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7" name="Группа 6"/>
          <p:cNvGrpSpPr/>
          <p:nvPr/>
        </p:nvGrpSpPr>
        <p:grpSpPr>
          <a:xfrm>
            <a:off x="4500562" y="357166"/>
            <a:ext cx="4429124" cy="2308324"/>
            <a:chOff x="4572000" y="142852"/>
            <a:chExt cx="4429124" cy="2308324"/>
          </a:xfrm>
        </p:grpSpPr>
        <p:sp>
          <p:nvSpPr>
            <p:cNvPr id="6" name="Прямоугольник с двумя скругленными противолежащими углами 5"/>
            <p:cNvSpPr/>
            <p:nvPr/>
          </p:nvSpPr>
          <p:spPr>
            <a:xfrm>
              <a:off x="4572000" y="142852"/>
              <a:ext cx="4429124" cy="2214578"/>
            </a:xfrm>
            <a:prstGeom prst="round2Diag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4714876" y="142852"/>
              <a:ext cx="4143404" cy="2308324"/>
            </a:xfrm>
            <a:prstGeom prst="rect">
              <a:avLst/>
            </a:prstGeom>
            <a:noFill/>
          </p:spPr>
          <p:txBody>
            <a:bodyPr wrap="square" rtlCol="0">
              <a:spAutoFit/>
            </a:bodyPr>
            <a:lstStyle/>
            <a:p>
              <a:pPr algn="ctr"/>
              <a:r>
                <a:rPr lang="ru-RU" b="1" i="1" dirty="0" smtClean="0">
                  <a:latin typeface="Bookman Old Style" pitchFamily="18" charset="0"/>
                </a:rPr>
                <a:t>Кабинет географии – это своего рода лаборатория, где совместными силами творим чудо – УРОК. Урок - это всегда совместная деятельность учителя и ученика как личностей, как субъектов. </a:t>
              </a:r>
            </a:p>
            <a:p>
              <a:endParaRPr lang="ru-RU" dirty="0"/>
            </a:p>
          </p:txBody>
        </p:sp>
      </p:grpSp>
    </p:spTree>
  </p:cSld>
  <p:clrMapOvr>
    <a:masterClrMapping/>
  </p:clrMapOvr>
  <p:transition spd="med" advClick="0" advTm="4000">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0"/>
            <a:ext cx="9001156" cy="1600438"/>
          </a:xfrm>
          <a:prstGeom prst="rect">
            <a:avLst/>
          </a:prstGeom>
          <a:noFill/>
        </p:spPr>
        <p:txBody>
          <a:bodyPr wrap="square" rtlCol="0">
            <a:spAutoFit/>
          </a:bodyPr>
          <a:lstStyle/>
          <a:p>
            <a:pPr algn="ctr"/>
            <a:r>
              <a:rPr lang="ru-RU" sz="2800" b="1" i="1" dirty="0" smtClean="0">
                <a:solidFill>
                  <a:srgbClr val="FF0000"/>
                </a:solidFill>
                <a:latin typeface="Bookman Old Style" pitchFamily="18" charset="0"/>
              </a:rPr>
              <a:t>«Менять педагогические ориентиры – это самое трудное и самое необходимое, что приходится делать сегодня» </a:t>
            </a:r>
          </a:p>
          <a:p>
            <a:pPr algn="r"/>
            <a:r>
              <a:rPr lang="ru-RU" sz="1400" b="1" i="1" dirty="0" smtClean="0">
                <a:solidFill>
                  <a:srgbClr val="FF0000"/>
                </a:solidFill>
                <a:latin typeface="Bookman Old Style" pitchFamily="18" charset="0"/>
              </a:rPr>
              <a:t>В.А. </a:t>
            </a:r>
            <a:r>
              <a:rPr lang="ru-RU" sz="1400" b="1" i="1" dirty="0" err="1" smtClean="0">
                <a:solidFill>
                  <a:srgbClr val="FF0000"/>
                </a:solidFill>
                <a:latin typeface="Bookman Old Style" pitchFamily="18" charset="0"/>
              </a:rPr>
              <a:t>Караковский</a:t>
            </a:r>
            <a:endParaRPr lang="ru-RU" sz="1400" b="1" i="1" dirty="0">
              <a:solidFill>
                <a:srgbClr val="FF0000"/>
              </a:solidFill>
              <a:latin typeface="Bookman Old Style" pitchFamily="18" charset="0"/>
            </a:endParaRPr>
          </a:p>
        </p:txBody>
      </p:sp>
      <p:grpSp>
        <p:nvGrpSpPr>
          <p:cNvPr id="6" name="Группа 5"/>
          <p:cNvGrpSpPr/>
          <p:nvPr/>
        </p:nvGrpSpPr>
        <p:grpSpPr>
          <a:xfrm>
            <a:off x="285720" y="1500174"/>
            <a:ext cx="4429156" cy="2928958"/>
            <a:chOff x="285720" y="1500174"/>
            <a:chExt cx="4429156" cy="2928958"/>
          </a:xfrm>
        </p:grpSpPr>
        <p:sp>
          <p:nvSpPr>
            <p:cNvPr id="5" name="Прямоугольник с двумя скругленными противолежащими углами 4"/>
            <p:cNvSpPr/>
            <p:nvPr/>
          </p:nvSpPr>
          <p:spPr>
            <a:xfrm>
              <a:off x="357158" y="1500174"/>
              <a:ext cx="4357718" cy="2928958"/>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85720" y="1500174"/>
              <a:ext cx="4357718" cy="2862322"/>
            </a:xfrm>
            <a:prstGeom prst="rect">
              <a:avLst/>
            </a:prstGeom>
            <a:noFill/>
          </p:spPr>
          <p:txBody>
            <a:bodyPr wrap="square" rtlCol="0">
              <a:spAutoFit/>
            </a:bodyPr>
            <a:lstStyle/>
            <a:p>
              <a:pPr algn="ctr"/>
              <a:r>
                <a:rPr lang="ru-RU" b="1" i="1" dirty="0" smtClean="0">
                  <a:latin typeface="Bookman Old Style" pitchFamily="18" charset="0"/>
                </a:rPr>
                <a:t>Новые Федеральные Государственные Образовательные стандарты вносят в современную российскую систему образования целый ряд изменений. Особое место в образовательном процессе отводится внеклассной работе с учащимися.</a:t>
              </a:r>
              <a:endParaRPr lang="ru-RU" b="1" i="1" dirty="0">
                <a:latin typeface="Bookman Old Style" pitchFamily="18" charset="0"/>
              </a:endParaRPr>
            </a:p>
          </p:txBody>
        </p:sp>
      </p:grpSp>
      <p:grpSp>
        <p:nvGrpSpPr>
          <p:cNvPr id="8" name="Группа 7"/>
          <p:cNvGrpSpPr/>
          <p:nvPr/>
        </p:nvGrpSpPr>
        <p:grpSpPr>
          <a:xfrm>
            <a:off x="5072066" y="2928934"/>
            <a:ext cx="3857652" cy="3643338"/>
            <a:chOff x="5072066" y="2928934"/>
            <a:chExt cx="3857652" cy="3643338"/>
          </a:xfrm>
        </p:grpSpPr>
        <p:sp>
          <p:nvSpPr>
            <p:cNvPr id="7" name="Прямоугольник с двумя скругленными противолежащими углами 6"/>
            <p:cNvSpPr/>
            <p:nvPr/>
          </p:nvSpPr>
          <p:spPr>
            <a:xfrm>
              <a:off x="5214942" y="2928934"/>
              <a:ext cx="3643338" cy="3643338"/>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5072066" y="3000372"/>
              <a:ext cx="3857652" cy="3416320"/>
            </a:xfrm>
            <a:prstGeom prst="rect">
              <a:avLst/>
            </a:prstGeom>
            <a:noFill/>
          </p:spPr>
          <p:txBody>
            <a:bodyPr wrap="square" rtlCol="0">
              <a:spAutoFit/>
            </a:bodyPr>
            <a:lstStyle/>
            <a:p>
              <a:pPr algn="ctr"/>
              <a:r>
                <a:rPr lang="ru-RU" b="1" i="1" dirty="0" smtClean="0">
                  <a:latin typeface="Bookman Old Style" pitchFamily="18" charset="0"/>
                </a:rPr>
                <a:t>Учителей, работающих много лет в школе, эти изменения не пугают. На протяжении долгого времени активно занимаюсь внеклассной работой. Кабинет географии давно стал центром внеклассной работы по предметам естественнонаучного цикла.</a:t>
              </a:r>
              <a:endParaRPr lang="ru-RU" b="1" i="1" dirty="0">
                <a:latin typeface="Bookman Old Style" pitchFamily="18" charset="0"/>
              </a:endParaRPr>
            </a:p>
          </p:txBody>
        </p:sp>
      </p:grpSp>
    </p:spTree>
  </p:cSld>
  <p:clrMapOvr>
    <a:masterClrMapping/>
  </p:clrMapOvr>
  <p:transition spd="med" advClick="0" advTm="8000">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4000496" cy="3286123"/>
            <a:chOff x="1161" y="594"/>
            <a:chExt cx="5040" cy="3964"/>
          </a:xfrm>
        </p:grpSpPr>
        <p:pic>
          <p:nvPicPr>
            <p:cNvPr id="50179" name="Picture 3" descr="116070"/>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rot="16200000">
              <a:off x="1699" y="56"/>
              <a:ext cx="3964" cy="5040"/>
            </a:xfrm>
            <a:prstGeom prst="rect">
              <a:avLst/>
            </a:prstGeom>
            <a:noFill/>
            <a:ln w="9525">
              <a:noFill/>
              <a:miter lim="800000"/>
              <a:headEnd/>
              <a:tailEnd/>
            </a:ln>
          </p:spPr>
        </p:pic>
        <p:grpSp>
          <p:nvGrpSpPr>
            <p:cNvPr id="3" name="Group 4"/>
            <p:cNvGrpSpPr>
              <a:grpSpLocks/>
            </p:cNvGrpSpPr>
            <p:nvPr/>
          </p:nvGrpSpPr>
          <p:grpSpPr bwMode="auto">
            <a:xfrm>
              <a:off x="1881" y="1314"/>
              <a:ext cx="3600" cy="2520"/>
              <a:chOff x="804" y="4734"/>
              <a:chExt cx="3600" cy="2520"/>
            </a:xfrm>
          </p:grpSpPr>
          <p:grpSp>
            <p:nvGrpSpPr>
              <p:cNvPr id="4" name="Group 5"/>
              <p:cNvGrpSpPr>
                <a:grpSpLocks/>
              </p:cNvGrpSpPr>
              <p:nvPr/>
            </p:nvGrpSpPr>
            <p:grpSpPr bwMode="auto">
              <a:xfrm>
                <a:off x="804" y="4734"/>
                <a:ext cx="3600" cy="2520"/>
                <a:chOff x="2574" y="10494"/>
                <a:chExt cx="6299" cy="4875"/>
              </a:xfrm>
            </p:grpSpPr>
            <p:pic>
              <p:nvPicPr>
                <p:cNvPr id="50182" name="Picture 6"/>
                <p:cNvPicPr>
                  <a:picLocks noChangeAspect="1" noChangeArrowheads="1"/>
                </p:cNvPicPr>
                <p:nvPr/>
              </p:nvPicPr>
              <p:blipFill>
                <a:blip r:embed="rId4">
                  <a:lum bright="-6000" contrast="12000"/>
                </a:blip>
                <a:srcRect/>
                <a:stretch>
                  <a:fillRect/>
                </a:stretch>
              </p:blipFill>
              <p:spPr bwMode="auto">
                <a:xfrm>
                  <a:off x="2574" y="10494"/>
                  <a:ext cx="6291" cy="4875"/>
                </a:xfrm>
                <a:prstGeom prst="rect">
                  <a:avLst/>
                </a:prstGeom>
                <a:noFill/>
                <a:ln w="19050">
                  <a:solidFill>
                    <a:srgbClr val="000000"/>
                  </a:solidFill>
                  <a:miter lim="800000"/>
                  <a:headEnd/>
                  <a:tailEnd/>
                </a:ln>
              </p:spPr>
            </p:pic>
            <p:grpSp>
              <p:nvGrpSpPr>
                <p:cNvPr id="5" name="Group 7"/>
                <p:cNvGrpSpPr>
                  <a:grpSpLocks/>
                </p:cNvGrpSpPr>
                <p:nvPr/>
              </p:nvGrpSpPr>
              <p:grpSpPr bwMode="auto">
                <a:xfrm>
                  <a:off x="2754" y="10494"/>
                  <a:ext cx="6119" cy="3015"/>
                  <a:chOff x="2754" y="10494"/>
                  <a:chExt cx="6119" cy="3015"/>
                </a:xfrm>
              </p:grpSpPr>
              <p:sp>
                <p:nvSpPr>
                  <p:cNvPr id="50184" name="WordArt 8"/>
                  <p:cNvSpPr>
                    <a:spLocks noChangeArrowheads="1" noChangeShapeType="1" noTextEdit="1"/>
                  </p:cNvSpPr>
                  <p:nvPr/>
                </p:nvSpPr>
                <p:spPr bwMode="auto">
                  <a:xfrm>
                    <a:off x="2754" y="12474"/>
                    <a:ext cx="5400" cy="1035"/>
                  </a:xfrm>
                  <a:prstGeom prst="rect">
                    <a:avLst/>
                  </a:prstGeom>
                </p:spPr>
                <p:txBody>
                  <a:bodyPr wrap="none" fromWordArt="1">
                    <a:prstTxWarp prst="textDoubleWave1">
                      <a:avLst>
                        <a:gd name="adj1" fmla="val 6500"/>
                        <a:gd name="adj2" fmla="val 0"/>
                      </a:avLst>
                    </a:prstTxWarp>
                  </a:bodyPr>
                  <a:lstStyle/>
                  <a:p>
                    <a:pPr algn="ctr"/>
                    <a:r>
                      <a:rPr lang="ru-RU" sz="3600" b="1" i="1" kern="10" spc="-360">
                        <a:ln w="12700">
                          <a:solidFill>
                            <a:srgbClr val="000099"/>
                          </a:solidFill>
                          <a:round/>
                          <a:headEnd/>
                          <a:tailEnd/>
                        </a:ln>
                        <a:solidFill>
                          <a:srgbClr val="33CCFF"/>
                        </a:solidFill>
                        <a:effectLst>
                          <a:outerShdw dist="125724" dir="18900000" algn="ctr" rotWithShape="0">
                            <a:srgbClr val="000099"/>
                          </a:outerShdw>
                        </a:effectLst>
                        <a:latin typeface="Impact"/>
                      </a:rPr>
                      <a:t>НОУ "Юный путешественник"</a:t>
                    </a:r>
                  </a:p>
                </p:txBody>
              </p:sp>
              <p:graphicFrame>
                <p:nvGraphicFramePr>
                  <p:cNvPr id="50185" name="Object 9"/>
                  <p:cNvGraphicFramePr>
                    <a:graphicFrameLocks noChangeAspect="1"/>
                  </p:cNvGraphicFramePr>
                  <p:nvPr/>
                </p:nvGraphicFramePr>
                <p:xfrm>
                  <a:off x="7614" y="10494"/>
                  <a:ext cx="1259" cy="1620"/>
                </p:xfrm>
                <a:graphic>
                  <a:graphicData uri="http://schemas.openxmlformats.org/presentationml/2006/ole">
                    <p:oleObj spid="_x0000_s33794" name="Точечный рисунок" r:id="rId5" imgW="3790476" imgH="4877481" progId="PBrush">
                      <p:embed/>
                    </p:oleObj>
                  </a:graphicData>
                </a:graphic>
              </p:graphicFrame>
            </p:grpSp>
          </p:grpSp>
          <p:pic>
            <p:nvPicPr>
              <p:cNvPr id="50186" name="Picture 10" descr="126001"/>
              <p:cNvPicPr>
                <a:picLocks noChangeAspect="1" noChangeArrowheads="1"/>
              </p:cNvPicPr>
              <p:nvPr/>
            </p:nvPicPr>
            <p:blipFill>
              <a:blip r:embed="rId6">
                <a:clrChange>
                  <a:clrFrom>
                    <a:srgbClr val="FEFEFE"/>
                  </a:clrFrom>
                  <a:clrTo>
                    <a:srgbClr val="FEFEFE">
                      <a:alpha val="0"/>
                    </a:srgbClr>
                  </a:clrTo>
                </a:clrChange>
                <a:lum bright="-6000" contrast="12000"/>
              </a:blip>
              <a:srcRect/>
              <a:stretch>
                <a:fillRect/>
              </a:stretch>
            </p:blipFill>
            <p:spPr bwMode="auto">
              <a:xfrm>
                <a:off x="954" y="6475"/>
                <a:ext cx="720" cy="704"/>
              </a:xfrm>
              <a:prstGeom prst="rect">
                <a:avLst/>
              </a:prstGeom>
              <a:noFill/>
              <a:ln w="9525">
                <a:noFill/>
                <a:miter lim="800000"/>
                <a:headEnd/>
                <a:tailEnd/>
              </a:ln>
            </p:spPr>
          </p:pic>
        </p:grpSp>
      </p:grpSp>
      <p:sp>
        <p:nvSpPr>
          <p:cNvPr id="33811"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14" name="Группа 13"/>
          <p:cNvGrpSpPr/>
          <p:nvPr/>
        </p:nvGrpSpPr>
        <p:grpSpPr>
          <a:xfrm>
            <a:off x="4143372" y="142852"/>
            <a:ext cx="4857784" cy="5214974"/>
            <a:chOff x="4143372" y="285728"/>
            <a:chExt cx="4857784" cy="5214974"/>
          </a:xfrm>
        </p:grpSpPr>
        <p:sp>
          <p:nvSpPr>
            <p:cNvPr id="13" name="Прямоугольник с двумя скругленными противолежащими углами 12"/>
            <p:cNvSpPr/>
            <p:nvPr/>
          </p:nvSpPr>
          <p:spPr>
            <a:xfrm>
              <a:off x="4214810" y="285728"/>
              <a:ext cx="4786346" cy="5214974"/>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795" name="Rectangle 3"/>
            <p:cNvSpPr>
              <a:spLocks noChangeArrowheads="1"/>
            </p:cNvSpPr>
            <p:nvPr/>
          </p:nvSpPr>
          <p:spPr bwMode="auto">
            <a:xfrm>
              <a:off x="4143372" y="285728"/>
              <a:ext cx="485778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34975" algn="ctr" defTabSz="914400" rtl="0" eaLnBrk="1" fontAlgn="base" latinLnBrk="0" hangingPunct="1">
                <a:lnSpc>
                  <a:spcPct val="100000"/>
                </a:lnSpc>
                <a:spcBef>
                  <a:spcPct val="0"/>
                </a:spcBef>
                <a:spcAft>
                  <a:spcPct val="0"/>
                </a:spcAft>
                <a:buClrTx/>
                <a:buSzTx/>
                <a:buFontTx/>
                <a:buNone/>
                <a:tabLst/>
              </a:pPr>
              <a:r>
                <a:rPr lang="ru-RU" b="1" i="1" dirty="0" smtClean="0">
                  <a:latin typeface="Bookman Old Style" pitchFamily="18" charset="0"/>
                  <a:ea typeface="Times New Roman" pitchFamily="18" charset="0"/>
                </a:rPr>
                <a:t>Любую работу, особенно после уроков, лучше выполнять совместно, в команде. </a:t>
              </a:r>
              <a:endParaRPr kumimoji="0" lang="ru-RU" b="1" i="1" u="none" strike="noStrike" cap="none" normalizeH="0" baseline="0" dirty="0" smtClean="0">
                <a:ln>
                  <a:noFill/>
                </a:ln>
                <a:solidFill>
                  <a:schemeClr val="tx1"/>
                </a:solidFill>
                <a:effectLst/>
                <a:latin typeface="Bookman Old Style" pitchFamily="18" charset="0"/>
              </a:endParaRPr>
            </a:p>
            <a:p>
              <a:pPr marL="0" marR="0" lvl="0" indent="434975"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Bookman Old Style" pitchFamily="18" charset="0"/>
                  <a:ea typeface="Times New Roman" pitchFamily="18" charset="0"/>
                </a:rPr>
                <a:t>У нас есть такая команда! В течение нескольких</a:t>
              </a:r>
              <a:r>
                <a:rPr kumimoji="0" lang="ru-RU" b="1" i="1" u="none" strike="noStrike" cap="none" normalizeH="0" dirty="0" smtClean="0">
                  <a:ln>
                    <a:noFill/>
                  </a:ln>
                  <a:solidFill>
                    <a:schemeClr val="tx1"/>
                  </a:solidFill>
                  <a:effectLst/>
                  <a:latin typeface="Bookman Old Style" pitchFamily="18" charset="0"/>
                  <a:ea typeface="Times New Roman" pitchFamily="18" charset="0"/>
                </a:rPr>
                <a:t> лет успешно работает</a:t>
              </a:r>
              <a:r>
                <a:rPr kumimoji="0" lang="ru-RU" b="1" i="1" u="none" strike="noStrike" cap="none" normalizeH="0" baseline="0" dirty="0" smtClean="0">
                  <a:ln>
                    <a:noFill/>
                  </a:ln>
                  <a:solidFill>
                    <a:schemeClr val="tx1"/>
                  </a:solidFill>
                  <a:effectLst/>
                  <a:latin typeface="Bookman Old Style" pitchFamily="18" charset="0"/>
                  <a:ea typeface="Times New Roman" pitchFamily="18" charset="0"/>
                </a:rPr>
                <a:t> научное общество учащихся «Юный путешественник». Куда только не оправлялись увлеченные географией! Районные и областные предметные олимпиады, конкурсы разного уровня, заповедники России, бескрайние пространства Интернета, цифровые образовательные ресурсы, путешествия с героями любимых книг – это только  незначительная часть деятельности  общества. </a:t>
              </a:r>
              <a:endParaRPr kumimoji="0" lang="ru-RU" b="1" i="1" u="none" strike="noStrike" cap="none" normalizeH="0" baseline="0" dirty="0" smtClean="0">
                <a:ln>
                  <a:noFill/>
                </a:ln>
                <a:solidFill>
                  <a:schemeClr val="tx1"/>
                </a:solidFill>
                <a:effectLst/>
                <a:latin typeface="Bookman Old Style" pitchFamily="18" charset="0"/>
              </a:endParaRPr>
            </a:p>
          </p:txBody>
        </p:sp>
      </p:grpSp>
      <p:grpSp>
        <p:nvGrpSpPr>
          <p:cNvPr id="17" name="Группа 16"/>
          <p:cNvGrpSpPr/>
          <p:nvPr/>
        </p:nvGrpSpPr>
        <p:grpSpPr>
          <a:xfrm>
            <a:off x="142844" y="3929066"/>
            <a:ext cx="3643338" cy="2585323"/>
            <a:chOff x="214282" y="4143380"/>
            <a:chExt cx="3643338" cy="2585323"/>
          </a:xfrm>
        </p:grpSpPr>
        <p:sp>
          <p:nvSpPr>
            <p:cNvPr id="16" name="Прямоугольник с двумя скругленными противолежащими углами 15"/>
            <p:cNvSpPr/>
            <p:nvPr/>
          </p:nvSpPr>
          <p:spPr>
            <a:xfrm>
              <a:off x="214282" y="4143380"/>
              <a:ext cx="3643338" cy="2500330"/>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214282" y="4143380"/>
              <a:ext cx="3643338" cy="2585323"/>
            </a:xfrm>
            <a:prstGeom prst="rect">
              <a:avLst/>
            </a:prstGeom>
            <a:noFill/>
          </p:spPr>
          <p:txBody>
            <a:bodyPr wrap="square" rtlCol="0">
              <a:spAutoFit/>
            </a:bodyPr>
            <a:lstStyle/>
            <a:p>
              <a:pPr algn="ctr"/>
              <a:r>
                <a:rPr lang="ru-RU" b="1" i="1" dirty="0" smtClean="0">
                  <a:latin typeface="Bookman Old Style" pitchFamily="18" charset="0"/>
                </a:rPr>
                <a:t>В последнее время ребят увлекает экспериментальная деятельность, выходящая за рамки школьной программы. Оборудование для эксперимента  в кабинете географии имеется.</a:t>
              </a:r>
              <a:endParaRPr lang="ru-RU" b="1" i="1" dirty="0">
                <a:latin typeface="Bookman Old Style" pitchFamily="18" charset="0"/>
              </a:endParaRPr>
            </a:p>
          </p:txBody>
        </p:sp>
      </p:grpSp>
    </p:spTree>
  </p:cSld>
  <p:clrMapOvr>
    <a:masterClrMapping/>
  </p:clrMapOvr>
  <p:transition spd="med" advClick="0" advTm="10000">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6" name="Picture 6" descr="DSC01932"/>
          <p:cNvPicPr>
            <a:picLocks noChangeAspect="1" noChangeArrowheads="1"/>
          </p:cNvPicPr>
          <p:nvPr/>
        </p:nvPicPr>
        <p:blipFill>
          <a:blip r:embed="rId2" cstate="screen"/>
          <a:srcRect/>
          <a:stretch>
            <a:fillRect/>
          </a:stretch>
        </p:blipFill>
        <p:spPr bwMode="auto">
          <a:xfrm>
            <a:off x="5000628" y="5143488"/>
            <a:ext cx="2541963" cy="1714512"/>
          </a:xfrm>
          <a:prstGeom prst="roundRect">
            <a:avLst/>
          </a:prstGeom>
          <a:noFill/>
          <a:ln w="381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2477" name="Picture 4" descr="DSC01933"/>
          <p:cNvPicPr>
            <a:picLocks noChangeAspect="1" noChangeArrowheads="1"/>
          </p:cNvPicPr>
          <p:nvPr/>
        </p:nvPicPr>
        <p:blipFill>
          <a:blip r:embed="rId3" cstate="screen"/>
          <a:srcRect/>
          <a:stretch>
            <a:fillRect/>
          </a:stretch>
        </p:blipFill>
        <p:spPr bwMode="auto">
          <a:xfrm>
            <a:off x="6643367" y="0"/>
            <a:ext cx="2500633" cy="1785950"/>
          </a:xfrm>
          <a:prstGeom prst="roundRect">
            <a:avLst/>
          </a:prstGeom>
          <a:noFill/>
          <a:ln w="381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 name="Picture 4" descr="DSC01926"/>
          <p:cNvPicPr>
            <a:picLocks noChangeAspect="1" noChangeArrowheads="1"/>
          </p:cNvPicPr>
          <p:nvPr/>
        </p:nvPicPr>
        <p:blipFill>
          <a:blip r:embed="rId4" cstate="screen"/>
          <a:srcRect/>
          <a:stretch>
            <a:fillRect/>
          </a:stretch>
        </p:blipFill>
        <p:spPr bwMode="auto">
          <a:xfrm>
            <a:off x="5000628" y="1571612"/>
            <a:ext cx="2381266" cy="1785950"/>
          </a:xfrm>
          <a:prstGeom prst="round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nvGrpSpPr>
          <p:cNvPr id="10" name="Группа 9"/>
          <p:cNvGrpSpPr/>
          <p:nvPr/>
        </p:nvGrpSpPr>
        <p:grpSpPr>
          <a:xfrm>
            <a:off x="214282" y="357166"/>
            <a:ext cx="4786346" cy="6143668"/>
            <a:chOff x="285720" y="571480"/>
            <a:chExt cx="4786346" cy="6143668"/>
          </a:xfrm>
        </p:grpSpPr>
        <p:sp>
          <p:nvSpPr>
            <p:cNvPr id="9" name="Прямоугольник с двумя скругленными противолежащими углами 8"/>
            <p:cNvSpPr/>
            <p:nvPr/>
          </p:nvSpPr>
          <p:spPr>
            <a:xfrm>
              <a:off x="357158" y="571480"/>
              <a:ext cx="4714908" cy="6143668"/>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633" name="Rectangle 1"/>
            <p:cNvSpPr>
              <a:spLocks noChangeArrowheads="1"/>
            </p:cNvSpPr>
            <p:nvPr/>
          </p:nvSpPr>
          <p:spPr bwMode="auto">
            <a:xfrm>
              <a:off x="285720" y="714356"/>
              <a:ext cx="471490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0000"/>
                  </a:solidFill>
                  <a:effectLst/>
                  <a:latin typeface="Bookman Old Style" pitchFamily="18" charset="0"/>
                  <a:ea typeface="Times New Roman" pitchFamily="18" charset="0"/>
                </a:rPr>
                <a:t>Для экспериментов выбрали   </a:t>
              </a:r>
              <a:r>
                <a:rPr kumimoji="0" lang="ru-RU" b="1" i="1" u="none" strike="noStrike" cap="none" normalizeH="0" baseline="0" dirty="0" smtClean="0">
                  <a:ln>
                    <a:noFill/>
                  </a:ln>
                  <a:solidFill>
                    <a:schemeClr val="tx1"/>
                  </a:solidFill>
                  <a:effectLst/>
                  <a:latin typeface="Bookman Old Style" pitchFamily="18" charset="0"/>
                  <a:ea typeface="Times New Roman" pitchFamily="18" charset="0"/>
                </a:rPr>
                <a:t>наиболее молодое и вместе с тем перспективное направление в исследовании свойств поверхности — сканирующая зондовая микроскопия. Эксперимент  выполняться с использованием учебно-научного комплекса «</a:t>
              </a:r>
              <a:r>
                <a:rPr kumimoji="0" lang="ru-RU" b="1" i="1" u="none" strike="noStrike" cap="none" normalizeH="0" baseline="0" dirty="0" err="1" smtClean="0">
                  <a:ln>
                    <a:noFill/>
                  </a:ln>
                  <a:solidFill>
                    <a:schemeClr val="tx1"/>
                  </a:solidFill>
                  <a:effectLst/>
                  <a:latin typeface="Bookman Old Style" pitchFamily="18" charset="0"/>
                  <a:ea typeface="Times New Roman" pitchFamily="18" charset="0"/>
                </a:rPr>
                <a:t>Наноэдьюкатор</a:t>
              </a:r>
              <a:r>
                <a:rPr kumimoji="0" lang="ru-RU" b="1" i="1" u="none" strike="noStrike" cap="none" normalizeH="0" baseline="0" dirty="0" smtClean="0">
                  <a:ln>
                    <a:noFill/>
                  </a:ln>
                  <a:solidFill>
                    <a:schemeClr val="tx1"/>
                  </a:solidFill>
                  <a:effectLst/>
                  <a:latin typeface="Bookman Old Style" pitchFamily="18" charset="0"/>
                  <a:ea typeface="Times New Roman" pitchFamily="18" charset="0"/>
                </a:rPr>
                <a:t>» на базе сканирующего зондового микроскопа.</a:t>
              </a:r>
              <a:endParaRPr kumimoji="0" lang="ru-RU" b="1" i="1" u="none" strike="noStrike" cap="none" normalizeH="0" baseline="0" dirty="0" smtClean="0">
                <a:ln>
                  <a:noFill/>
                </a:ln>
                <a:solidFill>
                  <a:schemeClr val="tx1"/>
                </a:solidFill>
                <a:effectLst/>
                <a:latin typeface="Bookman Old Style"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Bookman Old Style" pitchFamily="18" charset="0"/>
                  <a:ea typeface="Times New Roman" pitchFamily="18" charset="0"/>
                </a:rPr>
                <a:t>Зондовые микроскопы имеют рекордное разрешение — менее 0,1 нм. Ребятами исследованы поверхности песков, залегающих в Воронежской области. Подготовлены серьезные исследовательские работы.</a:t>
              </a:r>
              <a:r>
                <a:rPr kumimoji="0" lang="ru-RU" b="1" i="1" u="none" strike="noStrike" cap="none" normalizeH="0" dirty="0" smtClean="0">
                  <a:ln>
                    <a:noFill/>
                  </a:ln>
                  <a:solidFill>
                    <a:schemeClr val="tx1"/>
                  </a:solidFill>
                  <a:effectLst/>
                  <a:latin typeface="Bookman Old Style" pitchFamily="18" charset="0"/>
                  <a:ea typeface="Times New Roman" pitchFamily="18" charset="0"/>
                </a:rPr>
                <a:t> Работы отмечены дипломами научно-практических конференций различного уровня.</a:t>
              </a:r>
              <a:endParaRPr kumimoji="0" lang="ru-RU" b="1" i="1" u="none" strike="noStrike" cap="none" normalizeH="0" baseline="0" dirty="0" smtClean="0">
                <a:ln>
                  <a:noFill/>
                </a:ln>
                <a:solidFill>
                  <a:schemeClr val="tx1"/>
                </a:solidFill>
                <a:effectLst/>
                <a:latin typeface="Bookman Old Style" pitchFamily="18" charset="0"/>
              </a:endParaRPr>
            </a:p>
          </p:txBody>
        </p:sp>
      </p:grpSp>
      <p:pic>
        <p:nvPicPr>
          <p:cNvPr id="62469" name="Picture 8" descr="DSC01929"/>
          <p:cNvPicPr>
            <a:picLocks noChangeAspect="1" noChangeArrowheads="1"/>
          </p:cNvPicPr>
          <p:nvPr/>
        </p:nvPicPr>
        <p:blipFill>
          <a:blip r:embed="rId5" cstate="screen"/>
          <a:srcRect/>
          <a:stretch>
            <a:fillRect/>
          </a:stretch>
        </p:blipFill>
        <p:spPr bwMode="auto">
          <a:xfrm>
            <a:off x="6588125" y="3429000"/>
            <a:ext cx="2555875" cy="1739900"/>
          </a:xfrm>
          <a:prstGeom prst="roundRect">
            <a:avLst/>
          </a:prstGeom>
          <a:noFill/>
          <a:ln w="381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ransition spd="med" advClick="0" advTm="10000">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chelka"/>
          <p:cNvPicPr>
            <a:picLocks noChangeAspect="1" noChangeArrowheads="1"/>
          </p:cNvPicPr>
          <p:nvPr/>
        </p:nvPicPr>
        <p:blipFill>
          <a:blip r:embed="rId2">
            <a:clrChange>
              <a:clrFrom>
                <a:srgbClr val="E4FFE0"/>
              </a:clrFrom>
              <a:clrTo>
                <a:srgbClr val="E4FFE0">
                  <a:alpha val="0"/>
                </a:srgbClr>
              </a:clrTo>
            </a:clrChange>
          </a:blip>
          <a:srcRect/>
          <a:stretch>
            <a:fillRect/>
          </a:stretch>
        </p:blipFill>
        <p:spPr bwMode="auto">
          <a:xfrm>
            <a:off x="714348" y="2000240"/>
            <a:ext cx="3216371" cy="3143272"/>
          </a:xfrm>
          <a:prstGeom prst="rect">
            <a:avLst/>
          </a:prstGeom>
          <a:noFill/>
          <a:ln w="9525">
            <a:noFill/>
            <a:miter lim="800000"/>
            <a:headEnd/>
            <a:tailEnd/>
          </a:ln>
        </p:spPr>
      </p:pic>
      <p:grpSp>
        <p:nvGrpSpPr>
          <p:cNvPr id="10" name="Группа 9"/>
          <p:cNvGrpSpPr/>
          <p:nvPr/>
        </p:nvGrpSpPr>
        <p:grpSpPr>
          <a:xfrm>
            <a:off x="428596" y="5357826"/>
            <a:ext cx="3286148" cy="1357322"/>
            <a:chOff x="428596" y="5072074"/>
            <a:chExt cx="3286148" cy="1357322"/>
          </a:xfrm>
        </p:grpSpPr>
        <p:sp>
          <p:nvSpPr>
            <p:cNvPr id="8" name="Прямоугольник с двумя скругленными противолежащими углами 7"/>
            <p:cNvSpPr/>
            <p:nvPr/>
          </p:nvSpPr>
          <p:spPr>
            <a:xfrm>
              <a:off x="500034" y="5072074"/>
              <a:ext cx="3214710" cy="1357322"/>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1" name="Rectangle 3"/>
            <p:cNvSpPr>
              <a:spLocks noChangeArrowheads="1"/>
            </p:cNvSpPr>
            <p:nvPr/>
          </p:nvSpPr>
          <p:spPr bwMode="auto">
            <a:xfrm>
              <a:off x="428596" y="5143512"/>
              <a:ext cx="328611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effectLst/>
                  <a:latin typeface="Bookman Old Style" pitchFamily="18" charset="0"/>
                  <a:ea typeface="Times New Roman" pitchFamily="18" charset="0"/>
                </a:rPr>
                <a:t>Мини-экспресс-лаборатория для учебных экологических исследований «Пчёлка» </a:t>
              </a:r>
              <a:endParaRPr kumimoji="0" lang="ru-RU" b="1" i="1" u="none" strike="noStrike" cap="none" normalizeH="0" baseline="0" dirty="0" smtClean="0">
                <a:ln>
                  <a:noFill/>
                </a:ln>
                <a:effectLst/>
                <a:latin typeface="Bookman Old Style" pitchFamily="18" charset="0"/>
              </a:endParaRPr>
            </a:p>
          </p:txBody>
        </p:sp>
      </p:grpSp>
      <p:grpSp>
        <p:nvGrpSpPr>
          <p:cNvPr id="11" name="Группа 10"/>
          <p:cNvGrpSpPr/>
          <p:nvPr/>
        </p:nvGrpSpPr>
        <p:grpSpPr>
          <a:xfrm>
            <a:off x="5357818" y="5143512"/>
            <a:ext cx="3357586" cy="1500198"/>
            <a:chOff x="5357818" y="5000636"/>
            <a:chExt cx="3357586" cy="1500198"/>
          </a:xfrm>
        </p:grpSpPr>
        <p:sp>
          <p:nvSpPr>
            <p:cNvPr id="9" name="Прямоугольник с двумя скругленными противолежащими углами 8"/>
            <p:cNvSpPr/>
            <p:nvPr/>
          </p:nvSpPr>
          <p:spPr>
            <a:xfrm>
              <a:off x="5357818" y="5072074"/>
              <a:ext cx="3357586" cy="1428760"/>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2" name="Rectangle 4"/>
            <p:cNvSpPr>
              <a:spLocks noChangeArrowheads="1"/>
            </p:cNvSpPr>
            <p:nvPr/>
          </p:nvSpPr>
          <p:spPr bwMode="auto">
            <a:xfrm>
              <a:off x="5357818" y="5000636"/>
              <a:ext cx="328611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effectLst/>
                  <a:latin typeface="Bookman Old Style" pitchFamily="18" charset="0"/>
                  <a:ea typeface="Times New Roman" pitchFamily="18" charset="0"/>
                </a:rPr>
                <a:t>Полевая комплектная лаборатория исследования воды и почвенных вытяжек «НКВ» </a:t>
              </a:r>
              <a:endParaRPr kumimoji="0" lang="ru-RU" b="1" i="1" u="none" strike="noStrike" cap="none" normalizeH="0" baseline="0" dirty="0" smtClean="0">
                <a:ln>
                  <a:noFill/>
                </a:ln>
                <a:effectLst/>
                <a:latin typeface="Bookman Old Style" pitchFamily="18" charset="0"/>
              </a:endParaRPr>
            </a:p>
          </p:txBody>
        </p:sp>
      </p:grpSp>
      <p:pic>
        <p:nvPicPr>
          <p:cNvPr id="2053" name="Picture 5" descr="nkv"/>
          <p:cNvPicPr>
            <a:picLocks noChangeAspect="1" noChangeArrowheads="1"/>
          </p:cNvPicPr>
          <p:nvPr/>
        </p:nvPicPr>
        <p:blipFill>
          <a:blip r:embed="rId3">
            <a:clrChange>
              <a:clrFrom>
                <a:srgbClr val="E4FFE0"/>
              </a:clrFrom>
              <a:clrTo>
                <a:srgbClr val="E4FFE0">
                  <a:alpha val="0"/>
                </a:srgbClr>
              </a:clrTo>
            </a:clrChange>
          </a:blip>
          <a:srcRect/>
          <a:stretch>
            <a:fillRect/>
          </a:stretch>
        </p:blipFill>
        <p:spPr bwMode="auto">
          <a:xfrm>
            <a:off x="5143504" y="2214554"/>
            <a:ext cx="3273646" cy="2786082"/>
          </a:xfrm>
          <a:prstGeom prst="rect">
            <a:avLst/>
          </a:prstGeom>
          <a:noFill/>
          <a:ln w="9525">
            <a:noFill/>
            <a:miter lim="800000"/>
            <a:headEnd/>
            <a:tailEnd/>
          </a:ln>
        </p:spPr>
      </p:pic>
      <p:grpSp>
        <p:nvGrpSpPr>
          <p:cNvPr id="14" name="Группа 13"/>
          <p:cNvGrpSpPr/>
          <p:nvPr/>
        </p:nvGrpSpPr>
        <p:grpSpPr>
          <a:xfrm>
            <a:off x="428596" y="214290"/>
            <a:ext cx="8358246" cy="1357322"/>
            <a:chOff x="428596" y="214290"/>
            <a:chExt cx="8358246" cy="1357322"/>
          </a:xfrm>
        </p:grpSpPr>
        <p:sp>
          <p:nvSpPr>
            <p:cNvPr id="13" name="Прямоугольник с двумя скругленными противолежащими углами 12"/>
            <p:cNvSpPr/>
            <p:nvPr/>
          </p:nvSpPr>
          <p:spPr>
            <a:xfrm>
              <a:off x="428596" y="214290"/>
              <a:ext cx="8358246" cy="1357322"/>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500034" y="285728"/>
              <a:ext cx="8072494" cy="1200329"/>
            </a:xfrm>
            <a:prstGeom prst="rect">
              <a:avLst/>
            </a:prstGeom>
            <a:noFill/>
          </p:spPr>
          <p:txBody>
            <a:bodyPr wrap="square" rtlCol="0">
              <a:spAutoFit/>
            </a:bodyPr>
            <a:lstStyle/>
            <a:p>
              <a:pPr algn="ctr"/>
              <a:r>
                <a:rPr lang="ru-RU" b="1" i="1" dirty="0" smtClean="0">
                  <a:latin typeface="Bookman Old Style" pitchFamily="18" charset="0"/>
                </a:rPr>
                <a:t>Приобретено новое оборудование для полевого практикума  и экологических исследований. Нам предстоит только апробировать эти лаборатории в ходе весенних экскурсий и полевого практикума. </a:t>
              </a:r>
              <a:endParaRPr lang="ru-RU" b="1" i="1" dirty="0">
                <a:latin typeface="Bookman Old Style" pitchFamily="18" charset="0"/>
              </a:endParaRPr>
            </a:p>
          </p:txBody>
        </p:sp>
      </p:grpSp>
    </p:spTree>
  </p:cSld>
  <p:clrMapOvr>
    <a:masterClrMapping/>
  </p:clrMapOvr>
  <p:transition spd="med" advClick="0" advTm="7000">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Мои документы\фото\субботник\Фото172.jpg"/>
          <p:cNvPicPr>
            <a:picLocks noChangeAspect="1" noChangeArrowheads="1"/>
          </p:cNvPicPr>
          <p:nvPr/>
        </p:nvPicPr>
        <p:blipFill>
          <a:blip r:embed="rId2" cstate="screen"/>
          <a:srcRect/>
          <a:stretch>
            <a:fillRect/>
          </a:stretch>
        </p:blipFill>
        <p:spPr bwMode="auto">
          <a:xfrm>
            <a:off x="4786314" y="928670"/>
            <a:ext cx="2571768" cy="1928826"/>
          </a:xfrm>
          <a:prstGeom prst="round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2" descr="D:\Мои документы\фото\Посвящение\z_1bf858bc.jpg"/>
          <p:cNvPicPr>
            <a:picLocks noChangeAspect="1" noChangeArrowheads="1"/>
          </p:cNvPicPr>
          <p:nvPr/>
        </p:nvPicPr>
        <p:blipFill>
          <a:blip r:embed="rId3" cstate="screen"/>
          <a:srcRect/>
          <a:stretch>
            <a:fillRect/>
          </a:stretch>
        </p:blipFill>
        <p:spPr bwMode="auto">
          <a:xfrm>
            <a:off x="6500794" y="2071678"/>
            <a:ext cx="2643206" cy="1982405"/>
          </a:xfrm>
          <a:prstGeom prst="round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TextBox 4"/>
          <p:cNvSpPr txBox="1"/>
          <p:nvPr/>
        </p:nvSpPr>
        <p:spPr>
          <a:xfrm>
            <a:off x="285720" y="142852"/>
            <a:ext cx="7929618" cy="738664"/>
          </a:xfrm>
          <a:prstGeom prst="rect">
            <a:avLst/>
          </a:prstGeom>
          <a:noFill/>
        </p:spPr>
        <p:txBody>
          <a:bodyPr wrap="square" rtlCol="0">
            <a:spAutoFit/>
          </a:bodyPr>
          <a:lstStyle/>
          <a:p>
            <a:pPr algn="ctr"/>
            <a:r>
              <a:rPr lang="ru-RU" sz="2800" b="1" i="1" dirty="0" smtClean="0">
                <a:solidFill>
                  <a:srgbClr val="FF0000"/>
                </a:solidFill>
                <a:latin typeface="Bookman Old Style" pitchFamily="18" charset="0"/>
              </a:rPr>
              <a:t>«… как дом родной…» </a:t>
            </a:r>
          </a:p>
          <a:p>
            <a:pPr algn="r"/>
            <a:r>
              <a:rPr lang="ru-RU" sz="1400" b="1" i="1" dirty="0" smtClean="0">
                <a:solidFill>
                  <a:srgbClr val="FF0000"/>
                </a:solidFill>
                <a:latin typeface="Bookman Old Style" pitchFamily="18" charset="0"/>
              </a:rPr>
              <a:t>учащийся лицея</a:t>
            </a:r>
            <a:endParaRPr lang="ru-RU" sz="1400" b="1" i="1" dirty="0">
              <a:solidFill>
                <a:srgbClr val="FF0000"/>
              </a:solidFill>
              <a:latin typeface="Bookman Old Style" pitchFamily="18" charset="0"/>
            </a:endParaRPr>
          </a:p>
        </p:txBody>
      </p:sp>
      <p:grpSp>
        <p:nvGrpSpPr>
          <p:cNvPr id="8" name="Группа 7"/>
          <p:cNvGrpSpPr/>
          <p:nvPr/>
        </p:nvGrpSpPr>
        <p:grpSpPr>
          <a:xfrm>
            <a:off x="142844" y="928670"/>
            <a:ext cx="4429156" cy="4714908"/>
            <a:chOff x="928662" y="2214554"/>
            <a:chExt cx="4429156" cy="4113194"/>
          </a:xfrm>
        </p:grpSpPr>
        <p:sp>
          <p:nvSpPr>
            <p:cNvPr id="7" name="Прямоугольник с двумя скругленными противолежащими углами 6"/>
            <p:cNvSpPr/>
            <p:nvPr/>
          </p:nvSpPr>
          <p:spPr>
            <a:xfrm>
              <a:off x="928662" y="2214554"/>
              <a:ext cx="4429156" cy="3643338"/>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00100" y="2357430"/>
              <a:ext cx="4214842" cy="3970318"/>
            </a:xfrm>
            <a:prstGeom prst="rect">
              <a:avLst/>
            </a:prstGeom>
            <a:noFill/>
          </p:spPr>
          <p:txBody>
            <a:bodyPr wrap="square" rtlCol="0">
              <a:spAutoFit/>
            </a:bodyPr>
            <a:lstStyle/>
            <a:p>
              <a:r>
                <a:rPr lang="ru-RU" b="1" i="1" dirty="0" smtClean="0">
                  <a:latin typeface="Bookman Old Style" pitchFamily="18" charset="0"/>
                </a:rPr>
                <a:t>Кабинет географии является классной комнатой 10 «А» класса. Ребята считают кабинет «своим» в течении пяти лет. Для них кабинет:</a:t>
              </a:r>
            </a:p>
            <a:p>
              <a:pPr>
                <a:buFont typeface="Arial" pitchFamily="34" charset="0"/>
                <a:buChar char="•"/>
              </a:pPr>
              <a:r>
                <a:rPr lang="ru-RU" b="1" i="1" dirty="0" smtClean="0">
                  <a:latin typeface="Bookman Old Style" pitchFamily="18" charset="0"/>
                </a:rPr>
                <a:t>«Тихое местечко», где можно отдохнуть на большой перемене;</a:t>
              </a:r>
            </a:p>
            <a:p>
              <a:pPr>
                <a:buFont typeface="Arial" pitchFamily="34" charset="0"/>
                <a:buChar char="•"/>
              </a:pPr>
              <a:r>
                <a:rPr lang="ru-RU" b="1" i="1" dirty="0" smtClean="0">
                  <a:latin typeface="Bookman Old Style" pitchFamily="18" charset="0"/>
                </a:rPr>
                <a:t>«Полигон для экспериментов»;</a:t>
              </a:r>
            </a:p>
            <a:p>
              <a:pPr>
                <a:buFont typeface="Arial" pitchFamily="34" charset="0"/>
                <a:buChar char="•"/>
              </a:pPr>
              <a:r>
                <a:rPr lang="ru-RU" b="1" i="1" dirty="0" smtClean="0">
                  <a:latin typeface="Bookman Old Style" pitchFamily="18" charset="0"/>
                </a:rPr>
                <a:t>«Творческая мастерская» в период подготовки праздников и мероприятий и т.д.</a:t>
              </a:r>
            </a:p>
            <a:p>
              <a:r>
                <a:rPr lang="ru-RU" b="1" i="1" dirty="0" smtClean="0">
                  <a:latin typeface="Bookman Old Style" pitchFamily="18" charset="0"/>
                </a:rPr>
                <a:t>Признаюсь, я так люблю когда они приходят…</a:t>
              </a:r>
            </a:p>
          </p:txBody>
        </p:sp>
      </p:grpSp>
      <p:pic>
        <p:nvPicPr>
          <p:cNvPr id="67585" name="Picture 1" descr="D:\Мои документы\фото\мальчики\PICT0056.JPG"/>
          <p:cNvPicPr>
            <a:picLocks noChangeAspect="1" noChangeArrowheads="1"/>
          </p:cNvPicPr>
          <p:nvPr/>
        </p:nvPicPr>
        <p:blipFill>
          <a:blip r:embed="rId4" cstate="screen"/>
          <a:srcRect/>
          <a:stretch>
            <a:fillRect/>
          </a:stretch>
        </p:blipFill>
        <p:spPr bwMode="auto">
          <a:xfrm>
            <a:off x="7358050" y="4071942"/>
            <a:ext cx="1785950" cy="2381046"/>
          </a:xfrm>
          <a:prstGeom prst="round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7586" name="Picture 2" descr="D:\Мои документы\фото\новый год 10 класс\y_93c0f0a8.jpg"/>
          <p:cNvPicPr>
            <a:picLocks noChangeAspect="1" noChangeArrowheads="1"/>
          </p:cNvPicPr>
          <p:nvPr/>
        </p:nvPicPr>
        <p:blipFill>
          <a:blip r:embed="rId5" cstate="screen"/>
          <a:srcRect/>
          <a:stretch>
            <a:fillRect/>
          </a:stretch>
        </p:blipFill>
        <p:spPr bwMode="auto">
          <a:xfrm>
            <a:off x="4714876" y="2714620"/>
            <a:ext cx="1643074" cy="2191678"/>
          </a:xfrm>
          <a:prstGeom prst="round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7587" name="Picture 3" descr="D:\Мои документы\фото\новый год 10 класс\y_c302d0c3.jpg"/>
          <p:cNvPicPr>
            <a:picLocks noChangeAspect="1" noChangeArrowheads="1"/>
          </p:cNvPicPr>
          <p:nvPr/>
        </p:nvPicPr>
        <p:blipFill>
          <a:blip r:embed="rId6" cstate="screen"/>
          <a:srcRect/>
          <a:stretch>
            <a:fillRect/>
          </a:stretch>
        </p:blipFill>
        <p:spPr bwMode="auto">
          <a:xfrm>
            <a:off x="4572000" y="5000612"/>
            <a:ext cx="2675898" cy="1857388"/>
          </a:xfrm>
          <a:prstGeom prst="round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ransition spd="med" advClick="0" advTm="8000">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Мои документы\Мои рисунки\Изображение\Изображение 002.jpg"/>
          <p:cNvPicPr>
            <a:picLocks noChangeAspect="1" noChangeArrowheads="1"/>
          </p:cNvPicPr>
          <p:nvPr/>
        </p:nvPicPr>
        <p:blipFill>
          <a:blip r:embed="rId2" cstate="screen">
            <a:lum contrast="20000"/>
          </a:blip>
          <a:srcRect/>
          <a:stretch>
            <a:fillRect/>
          </a:stretch>
        </p:blipFill>
        <p:spPr bwMode="auto">
          <a:xfrm>
            <a:off x="0" y="0"/>
            <a:ext cx="4572000" cy="3268287"/>
          </a:xfrm>
          <a:prstGeom prst="ellipse">
            <a:avLst/>
          </a:prstGeom>
          <a:ln>
            <a:noFill/>
          </a:ln>
          <a:effectLst>
            <a:softEdge rad="112500"/>
          </a:effectLst>
        </p:spPr>
      </p:pic>
      <p:pic>
        <p:nvPicPr>
          <p:cNvPr id="3" name="Picture 2" descr="D:\Мои документы\Мои рисунки\Изображение\Фото046.jpg"/>
          <p:cNvPicPr>
            <a:picLocks noChangeAspect="1" noChangeArrowheads="1"/>
          </p:cNvPicPr>
          <p:nvPr/>
        </p:nvPicPr>
        <p:blipFill>
          <a:blip r:embed="rId3" cstate="screen"/>
          <a:srcRect/>
          <a:stretch>
            <a:fillRect/>
          </a:stretch>
        </p:blipFill>
        <p:spPr bwMode="auto">
          <a:xfrm>
            <a:off x="0" y="3643314"/>
            <a:ext cx="4429124" cy="3214686"/>
          </a:xfrm>
          <a:prstGeom prst="ellipse">
            <a:avLst/>
          </a:prstGeom>
          <a:ln>
            <a:noFill/>
          </a:ln>
          <a:effectLst>
            <a:softEdge rad="112500"/>
          </a:effectLst>
        </p:spPr>
      </p:pic>
      <p:pic>
        <p:nvPicPr>
          <p:cNvPr id="6" name="Picture 2" descr="D:\Мои документы\Мои рисунки\Изображение\Изображение 006.jpg"/>
          <p:cNvPicPr>
            <a:picLocks noChangeAspect="1" noChangeArrowheads="1"/>
          </p:cNvPicPr>
          <p:nvPr/>
        </p:nvPicPr>
        <p:blipFill>
          <a:blip r:embed="rId4" cstate="screen">
            <a:lum bright="30000" contrast="40000"/>
          </a:blip>
          <a:srcRect/>
          <a:stretch>
            <a:fillRect/>
          </a:stretch>
        </p:blipFill>
        <p:spPr bwMode="auto">
          <a:xfrm>
            <a:off x="4929190" y="3929042"/>
            <a:ext cx="4214810" cy="2928958"/>
          </a:xfrm>
          <a:prstGeom prst="ellipse">
            <a:avLst/>
          </a:prstGeom>
          <a:ln>
            <a:noFill/>
          </a:ln>
          <a:effectLst>
            <a:softEdge rad="112500"/>
          </a:effectLst>
        </p:spPr>
      </p:pic>
      <p:pic>
        <p:nvPicPr>
          <p:cNvPr id="1029" name="Picture 5" descr="D:\Мои документы\фото\мальчики\PICT0057.JPG"/>
          <p:cNvPicPr>
            <a:picLocks noChangeAspect="1" noChangeArrowheads="1"/>
          </p:cNvPicPr>
          <p:nvPr/>
        </p:nvPicPr>
        <p:blipFill>
          <a:blip r:embed="rId5" cstate="screen"/>
          <a:srcRect/>
          <a:stretch>
            <a:fillRect/>
          </a:stretch>
        </p:blipFill>
        <p:spPr bwMode="auto">
          <a:xfrm>
            <a:off x="4929190" y="0"/>
            <a:ext cx="4214810" cy="3000647"/>
          </a:xfrm>
          <a:prstGeom prst="ellipse">
            <a:avLst/>
          </a:prstGeom>
          <a:ln>
            <a:noFill/>
          </a:ln>
          <a:effectLst>
            <a:softEdge rad="112500"/>
          </a:effectLst>
        </p:spPr>
      </p:pic>
      <p:pic>
        <p:nvPicPr>
          <p:cNvPr id="2050" name="Picture 2" descr="D:\Мои документы\фото\кабинет\Фото364.jpg"/>
          <p:cNvPicPr>
            <a:picLocks noChangeAspect="1" noChangeArrowheads="1"/>
          </p:cNvPicPr>
          <p:nvPr/>
        </p:nvPicPr>
        <p:blipFill>
          <a:blip r:embed="rId6" cstate="screen">
            <a:lum bright="30000" contrast="30000"/>
          </a:blip>
          <a:srcRect/>
          <a:stretch>
            <a:fillRect/>
          </a:stretch>
        </p:blipFill>
        <p:spPr bwMode="auto">
          <a:xfrm>
            <a:off x="5286380" y="2285992"/>
            <a:ext cx="3857620" cy="2643206"/>
          </a:xfrm>
          <a:prstGeom prst="ellipse">
            <a:avLst/>
          </a:prstGeom>
          <a:ln>
            <a:noFill/>
          </a:ln>
          <a:effectLst>
            <a:softEdge rad="112500"/>
          </a:effectLst>
        </p:spPr>
      </p:pic>
      <p:pic>
        <p:nvPicPr>
          <p:cNvPr id="2051" name="Picture 3" descr="D:\Мои документы\фото\кабинет\Фото366.jpg"/>
          <p:cNvPicPr>
            <a:picLocks noChangeAspect="1" noChangeArrowheads="1"/>
          </p:cNvPicPr>
          <p:nvPr/>
        </p:nvPicPr>
        <p:blipFill>
          <a:blip r:embed="rId7" cstate="screen">
            <a:lum bright="10000" contrast="30000"/>
          </a:blip>
          <a:srcRect/>
          <a:stretch>
            <a:fillRect/>
          </a:stretch>
        </p:blipFill>
        <p:spPr bwMode="auto">
          <a:xfrm>
            <a:off x="0" y="2000240"/>
            <a:ext cx="3762369" cy="2714644"/>
          </a:xfrm>
          <a:prstGeom prst="ellipse">
            <a:avLst/>
          </a:prstGeom>
          <a:ln>
            <a:noFill/>
          </a:ln>
          <a:effectLst>
            <a:softEdge rad="112500"/>
          </a:effectLst>
        </p:spPr>
      </p:pic>
      <p:pic>
        <p:nvPicPr>
          <p:cNvPr id="2052" name="Picture 4" descr="D:\Мои документы\Мои рисунки\Изображение\Изображение 004.jpg"/>
          <p:cNvPicPr>
            <a:picLocks noChangeAspect="1" noChangeArrowheads="1"/>
          </p:cNvPicPr>
          <p:nvPr/>
        </p:nvPicPr>
        <p:blipFill>
          <a:blip r:embed="rId8" cstate="screen">
            <a:lum bright="20000" contrast="20000"/>
          </a:blip>
          <a:srcRect/>
          <a:stretch>
            <a:fillRect/>
          </a:stretch>
        </p:blipFill>
        <p:spPr bwMode="auto">
          <a:xfrm>
            <a:off x="2857488" y="2214554"/>
            <a:ext cx="3795722" cy="2846792"/>
          </a:xfrm>
          <a:prstGeom prst="ellipse">
            <a:avLst/>
          </a:prstGeom>
          <a:ln>
            <a:noFill/>
          </a:ln>
          <a:effectLst>
            <a:softEdge rad="112500"/>
          </a:effectLst>
        </p:spPr>
      </p:pic>
    </p:spTree>
  </p:cSld>
  <p:clrMapOvr>
    <a:masterClrMapping/>
  </p:clrMapOvr>
  <p:transition spd="med" advClick="0" advTm="20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2000" fill="hold"/>
                                        <p:tgtEl>
                                          <p:spTgt spid="3074"/>
                                        </p:tgtEl>
                                        <p:attrNameLst>
                                          <p:attrName>ppt_w</p:attrName>
                                        </p:attrNameLst>
                                      </p:cBhvr>
                                      <p:tavLst>
                                        <p:tav tm="0">
                                          <p:val>
                                            <p:fltVal val="0"/>
                                          </p:val>
                                        </p:tav>
                                        <p:tav tm="100000">
                                          <p:val>
                                            <p:strVal val="#ppt_w"/>
                                          </p:val>
                                        </p:tav>
                                      </p:tavLst>
                                    </p:anim>
                                    <p:anim calcmode="lin" valueType="num">
                                      <p:cBhvr>
                                        <p:cTn id="8" dur="2000" fill="hold"/>
                                        <p:tgtEl>
                                          <p:spTgt spid="3074"/>
                                        </p:tgtEl>
                                        <p:attrNameLst>
                                          <p:attrName>ppt_h</p:attrName>
                                        </p:attrNameLst>
                                      </p:cBhvr>
                                      <p:tavLst>
                                        <p:tav tm="0">
                                          <p:val>
                                            <p:fltVal val="0"/>
                                          </p:val>
                                        </p:tav>
                                        <p:tav tm="100000">
                                          <p:val>
                                            <p:strVal val="#ppt_h"/>
                                          </p:val>
                                        </p:tav>
                                      </p:tavLst>
                                    </p:anim>
                                    <p:animEffect transition="in" filter="fade">
                                      <p:cBhvr>
                                        <p:cTn id="9" dur="2000"/>
                                        <p:tgtEl>
                                          <p:spTgt spid="3074"/>
                                        </p:tgtEl>
                                      </p:cBhvr>
                                    </p:animEffect>
                                  </p:childTnLst>
                                </p:cTn>
                              </p:par>
                              <p:par>
                                <p:cTn id="10" presetID="53" presetClass="entr" presetSubtype="0" fill="hold" nodeType="withEffect">
                                  <p:stCondLst>
                                    <p:cond delay="0"/>
                                  </p:stCondLst>
                                  <p:childTnLst>
                                    <p:set>
                                      <p:cBhvr>
                                        <p:cTn id="11" dur="1" fill="hold">
                                          <p:stCondLst>
                                            <p:cond delay="0"/>
                                          </p:stCondLst>
                                        </p:cTn>
                                        <p:tgtEl>
                                          <p:spTgt spid="1029"/>
                                        </p:tgtEl>
                                        <p:attrNameLst>
                                          <p:attrName>style.visibility</p:attrName>
                                        </p:attrNameLst>
                                      </p:cBhvr>
                                      <p:to>
                                        <p:strVal val="visible"/>
                                      </p:to>
                                    </p:set>
                                    <p:anim calcmode="lin" valueType="num">
                                      <p:cBhvr>
                                        <p:cTn id="12" dur="2000" fill="hold"/>
                                        <p:tgtEl>
                                          <p:spTgt spid="1029"/>
                                        </p:tgtEl>
                                        <p:attrNameLst>
                                          <p:attrName>ppt_w</p:attrName>
                                        </p:attrNameLst>
                                      </p:cBhvr>
                                      <p:tavLst>
                                        <p:tav tm="0">
                                          <p:val>
                                            <p:fltVal val="0"/>
                                          </p:val>
                                        </p:tav>
                                        <p:tav tm="100000">
                                          <p:val>
                                            <p:strVal val="#ppt_w"/>
                                          </p:val>
                                        </p:tav>
                                      </p:tavLst>
                                    </p:anim>
                                    <p:anim calcmode="lin" valueType="num">
                                      <p:cBhvr>
                                        <p:cTn id="13" dur="2000" fill="hold"/>
                                        <p:tgtEl>
                                          <p:spTgt spid="1029"/>
                                        </p:tgtEl>
                                        <p:attrNameLst>
                                          <p:attrName>ppt_h</p:attrName>
                                        </p:attrNameLst>
                                      </p:cBhvr>
                                      <p:tavLst>
                                        <p:tav tm="0">
                                          <p:val>
                                            <p:fltVal val="0"/>
                                          </p:val>
                                        </p:tav>
                                        <p:tav tm="100000">
                                          <p:val>
                                            <p:strVal val="#ppt_h"/>
                                          </p:val>
                                        </p:tav>
                                      </p:tavLst>
                                    </p:anim>
                                    <p:animEffect transition="in" filter="fade">
                                      <p:cBhvr>
                                        <p:cTn id="14" dur="2000"/>
                                        <p:tgtEl>
                                          <p:spTgt spid="1029"/>
                                        </p:tgtEl>
                                      </p:cBhvr>
                                    </p:animEffect>
                                  </p:childTnLst>
                                </p:cTn>
                              </p:par>
                              <p:par>
                                <p:cTn id="15" presetID="53"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2000" fill="hold"/>
                                        <p:tgtEl>
                                          <p:spTgt spid="3"/>
                                        </p:tgtEl>
                                        <p:attrNameLst>
                                          <p:attrName>ppt_w</p:attrName>
                                        </p:attrNameLst>
                                      </p:cBhvr>
                                      <p:tavLst>
                                        <p:tav tm="0">
                                          <p:val>
                                            <p:fltVal val="0"/>
                                          </p:val>
                                        </p:tav>
                                        <p:tav tm="100000">
                                          <p:val>
                                            <p:strVal val="#ppt_w"/>
                                          </p:val>
                                        </p:tav>
                                      </p:tavLst>
                                    </p:anim>
                                    <p:anim calcmode="lin" valueType="num">
                                      <p:cBhvr>
                                        <p:cTn id="18" dur="2000" fill="hold"/>
                                        <p:tgtEl>
                                          <p:spTgt spid="3"/>
                                        </p:tgtEl>
                                        <p:attrNameLst>
                                          <p:attrName>ppt_h</p:attrName>
                                        </p:attrNameLst>
                                      </p:cBhvr>
                                      <p:tavLst>
                                        <p:tav tm="0">
                                          <p:val>
                                            <p:fltVal val="0"/>
                                          </p:val>
                                        </p:tav>
                                        <p:tav tm="100000">
                                          <p:val>
                                            <p:strVal val="#ppt_h"/>
                                          </p:val>
                                        </p:tav>
                                      </p:tavLst>
                                    </p:anim>
                                    <p:animEffect transition="in" filter="fade">
                                      <p:cBhvr>
                                        <p:cTn id="19" dur="2000"/>
                                        <p:tgtEl>
                                          <p:spTgt spid="3"/>
                                        </p:tgtEl>
                                      </p:cBhvr>
                                    </p:animEffect>
                                  </p:childTnLst>
                                </p:cTn>
                              </p:par>
                              <p:par>
                                <p:cTn id="20" presetID="53"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000" fill="hold"/>
                                        <p:tgtEl>
                                          <p:spTgt spid="6"/>
                                        </p:tgtEl>
                                        <p:attrNameLst>
                                          <p:attrName>ppt_w</p:attrName>
                                        </p:attrNameLst>
                                      </p:cBhvr>
                                      <p:tavLst>
                                        <p:tav tm="0">
                                          <p:val>
                                            <p:fltVal val="0"/>
                                          </p:val>
                                        </p:tav>
                                        <p:tav tm="100000">
                                          <p:val>
                                            <p:strVal val="#ppt_w"/>
                                          </p:val>
                                        </p:tav>
                                      </p:tavLst>
                                    </p:anim>
                                    <p:anim calcmode="lin" valueType="num">
                                      <p:cBhvr>
                                        <p:cTn id="23" dur="2000" fill="hold"/>
                                        <p:tgtEl>
                                          <p:spTgt spid="6"/>
                                        </p:tgtEl>
                                        <p:attrNameLst>
                                          <p:attrName>ppt_h</p:attrName>
                                        </p:attrNameLst>
                                      </p:cBhvr>
                                      <p:tavLst>
                                        <p:tav tm="0">
                                          <p:val>
                                            <p:fltVal val="0"/>
                                          </p:val>
                                        </p:tav>
                                        <p:tav tm="100000">
                                          <p:val>
                                            <p:strVal val="#ppt_h"/>
                                          </p:val>
                                        </p:tav>
                                      </p:tavLst>
                                    </p:anim>
                                    <p:animEffect transition="in" filter="fade">
                                      <p:cBhvr>
                                        <p:cTn id="24" dur="2000"/>
                                        <p:tgtEl>
                                          <p:spTgt spid="6"/>
                                        </p:tgtEl>
                                      </p:cBhvr>
                                    </p:animEffect>
                                  </p:childTnLst>
                                </p:cTn>
                              </p:par>
                              <p:par>
                                <p:cTn id="25" presetID="53"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2000" fill="hold"/>
                                        <p:tgtEl>
                                          <p:spTgt spid="6"/>
                                        </p:tgtEl>
                                        <p:attrNameLst>
                                          <p:attrName>ppt_w</p:attrName>
                                        </p:attrNameLst>
                                      </p:cBhvr>
                                      <p:tavLst>
                                        <p:tav tm="0">
                                          <p:val>
                                            <p:fltVal val="0"/>
                                          </p:val>
                                        </p:tav>
                                        <p:tav tm="100000">
                                          <p:val>
                                            <p:strVal val="#ppt_w"/>
                                          </p:val>
                                        </p:tav>
                                      </p:tavLst>
                                    </p:anim>
                                    <p:anim calcmode="lin" valueType="num">
                                      <p:cBhvr>
                                        <p:cTn id="28" dur="2000" fill="hold"/>
                                        <p:tgtEl>
                                          <p:spTgt spid="6"/>
                                        </p:tgtEl>
                                        <p:attrNameLst>
                                          <p:attrName>ppt_h</p:attrName>
                                        </p:attrNameLst>
                                      </p:cBhvr>
                                      <p:tavLst>
                                        <p:tav tm="0">
                                          <p:val>
                                            <p:fltVal val="0"/>
                                          </p:val>
                                        </p:tav>
                                        <p:tav tm="100000">
                                          <p:val>
                                            <p:strVal val="#ppt_h"/>
                                          </p:val>
                                        </p:tav>
                                      </p:tavLst>
                                    </p:anim>
                                    <p:animEffect transition="in" filter="fade">
                                      <p:cBhvr>
                                        <p:cTn id="29" dur="2000"/>
                                        <p:tgtEl>
                                          <p:spTgt spid="6"/>
                                        </p:tgtEl>
                                      </p:cBhvr>
                                    </p:animEffect>
                                  </p:childTnLst>
                                </p:cTn>
                              </p:par>
                            </p:childTnLst>
                          </p:cTn>
                        </p:par>
                        <p:par>
                          <p:cTn id="30" fill="hold">
                            <p:stCondLst>
                              <p:cond delay="2000"/>
                            </p:stCondLst>
                            <p:childTnLst>
                              <p:par>
                                <p:cTn id="31" presetID="53" presetClass="entr" presetSubtype="0" fill="hold" nodeType="afterEffect">
                                  <p:stCondLst>
                                    <p:cond delay="0"/>
                                  </p:stCondLst>
                                  <p:childTnLst>
                                    <p:set>
                                      <p:cBhvr>
                                        <p:cTn id="32" dur="1" fill="hold">
                                          <p:stCondLst>
                                            <p:cond delay="0"/>
                                          </p:stCondLst>
                                        </p:cTn>
                                        <p:tgtEl>
                                          <p:spTgt spid="2051"/>
                                        </p:tgtEl>
                                        <p:attrNameLst>
                                          <p:attrName>style.visibility</p:attrName>
                                        </p:attrNameLst>
                                      </p:cBhvr>
                                      <p:to>
                                        <p:strVal val="visible"/>
                                      </p:to>
                                    </p:set>
                                    <p:anim calcmode="lin" valueType="num">
                                      <p:cBhvr>
                                        <p:cTn id="33" dur="2000" fill="hold"/>
                                        <p:tgtEl>
                                          <p:spTgt spid="2051"/>
                                        </p:tgtEl>
                                        <p:attrNameLst>
                                          <p:attrName>ppt_w</p:attrName>
                                        </p:attrNameLst>
                                      </p:cBhvr>
                                      <p:tavLst>
                                        <p:tav tm="0">
                                          <p:val>
                                            <p:fltVal val="0"/>
                                          </p:val>
                                        </p:tav>
                                        <p:tav tm="100000">
                                          <p:val>
                                            <p:strVal val="#ppt_w"/>
                                          </p:val>
                                        </p:tav>
                                      </p:tavLst>
                                    </p:anim>
                                    <p:anim calcmode="lin" valueType="num">
                                      <p:cBhvr>
                                        <p:cTn id="34" dur="2000" fill="hold"/>
                                        <p:tgtEl>
                                          <p:spTgt spid="2051"/>
                                        </p:tgtEl>
                                        <p:attrNameLst>
                                          <p:attrName>ppt_h</p:attrName>
                                        </p:attrNameLst>
                                      </p:cBhvr>
                                      <p:tavLst>
                                        <p:tav tm="0">
                                          <p:val>
                                            <p:fltVal val="0"/>
                                          </p:val>
                                        </p:tav>
                                        <p:tav tm="100000">
                                          <p:val>
                                            <p:strVal val="#ppt_h"/>
                                          </p:val>
                                        </p:tav>
                                      </p:tavLst>
                                    </p:anim>
                                    <p:animEffect transition="in" filter="fade">
                                      <p:cBhvr>
                                        <p:cTn id="35" dur="2000"/>
                                        <p:tgtEl>
                                          <p:spTgt spid="2051"/>
                                        </p:tgtEl>
                                      </p:cBhvr>
                                    </p:animEffect>
                                  </p:childTnLst>
                                </p:cTn>
                              </p:par>
                              <p:par>
                                <p:cTn id="36" presetID="53" presetClass="entr" presetSubtype="0" fill="hold" nodeType="with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p:cTn id="38" dur="2000" fill="hold"/>
                                        <p:tgtEl>
                                          <p:spTgt spid="2050"/>
                                        </p:tgtEl>
                                        <p:attrNameLst>
                                          <p:attrName>ppt_w</p:attrName>
                                        </p:attrNameLst>
                                      </p:cBhvr>
                                      <p:tavLst>
                                        <p:tav tm="0">
                                          <p:val>
                                            <p:fltVal val="0"/>
                                          </p:val>
                                        </p:tav>
                                        <p:tav tm="100000">
                                          <p:val>
                                            <p:strVal val="#ppt_w"/>
                                          </p:val>
                                        </p:tav>
                                      </p:tavLst>
                                    </p:anim>
                                    <p:anim calcmode="lin" valueType="num">
                                      <p:cBhvr>
                                        <p:cTn id="39" dur="2000" fill="hold"/>
                                        <p:tgtEl>
                                          <p:spTgt spid="2050"/>
                                        </p:tgtEl>
                                        <p:attrNameLst>
                                          <p:attrName>ppt_h</p:attrName>
                                        </p:attrNameLst>
                                      </p:cBhvr>
                                      <p:tavLst>
                                        <p:tav tm="0">
                                          <p:val>
                                            <p:fltVal val="0"/>
                                          </p:val>
                                        </p:tav>
                                        <p:tav tm="100000">
                                          <p:val>
                                            <p:strVal val="#ppt_h"/>
                                          </p:val>
                                        </p:tav>
                                      </p:tavLst>
                                    </p:anim>
                                    <p:animEffect transition="in" filter="fade">
                                      <p:cBhvr>
                                        <p:cTn id="40" dur="2000"/>
                                        <p:tgtEl>
                                          <p:spTgt spid="2050"/>
                                        </p:tgtEl>
                                      </p:cBhvr>
                                    </p:animEffect>
                                  </p:childTnLst>
                                </p:cTn>
                              </p:par>
                            </p:childTnLst>
                          </p:cTn>
                        </p:par>
                        <p:par>
                          <p:cTn id="41" fill="hold">
                            <p:stCondLst>
                              <p:cond delay="4000"/>
                            </p:stCondLst>
                            <p:childTnLst>
                              <p:par>
                                <p:cTn id="42" presetID="53" presetClass="entr" presetSubtype="0" fill="hold" nodeType="afterEffect">
                                  <p:stCondLst>
                                    <p:cond delay="0"/>
                                  </p:stCondLst>
                                  <p:childTnLst>
                                    <p:set>
                                      <p:cBhvr>
                                        <p:cTn id="43" dur="1" fill="hold">
                                          <p:stCondLst>
                                            <p:cond delay="0"/>
                                          </p:stCondLst>
                                        </p:cTn>
                                        <p:tgtEl>
                                          <p:spTgt spid="2052"/>
                                        </p:tgtEl>
                                        <p:attrNameLst>
                                          <p:attrName>style.visibility</p:attrName>
                                        </p:attrNameLst>
                                      </p:cBhvr>
                                      <p:to>
                                        <p:strVal val="visible"/>
                                      </p:to>
                                    </p:set>
                                    <p:anim calcmode="lin" valueType="num">
                                      <p:cBhvr>
                                        <p:cTn id="44" dur="2000" fill="hold"/>
                                        <p:tgtEl>
                                          <p:spTgt spid="2052"/>
                                        </p:tgtEl>
                                        <p:attrNameLst>
                                          <p:attrName>ppt_w</p:attrName>
                                        </p:attrNameLst>
                                      </p:cBhvr>
                                      <p:tavLst>
                                        <p:tav tm="0">
                                          <p:val>
                                            <p:fltVal val="0"/>
                                          </p:val>
                                        </p:tav>
                                        <p:tav tm="100000">
                                          <p:val>
                                            <p:strVal val="#ppt_w"/>
                                          </p:val>
                                        </p:tav>
                                      </p:tavLst>
                                    </p:anim>
                                    <p:anim calcmode="lin" valueType="num">
                                      <p:cBhvr>
                                        <p:cTn id="45" dur="2000" fill="hold"/>
                                        <p:tgtEl>
                                          <p:spTgt spid="2052"/>
                                        </p:tgtEl>
                                        <p:attrNameLst>
                                          <p:attrName>ppt_h</p:attrName>
                                        </p:attrNameLst>
                                      </p:cBhvr>
                                      <p:tavLst>
                                        <p:tav tm="0">
                                          <p:val>
                                            <p:fltVal val="0"/>
                                          </p:val>
                                        </p:tav>
                                        <p:tav tm="100000">
                                          <p:val>
                                            <p:strVal val="#ppt_h"/>
                                          </p:val>
                                        </p:tav>
                                      </p:tavLst>
                                    </p:anim>
                                    <p:animEffect transition="in" filter="fade">
                                      <p:cBhvr>
                                        <p:cTn id="46"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5214942" y="2214554"/>
            <a:ext cx="3786214" cy="4500594"/>
            <a:chOff x="5143504" y="214290"/>
            <a:chExt cx="3786214" cy="4041756"/>
          </a:xfrm>
        </p:grpSpPr>
        <p:sp>
          <p:nvSpPr>
            <p:cNvPr id="5" name="Прямоугольник с двумя скругленными противолежащими углами 4"/>
            <p:cNvSpPr/>
            <p:nvPr/>
          </p:nvSpPr>
          <p:spPr>
            <a:xfrm>
              <a:off x="5214942" y="214290"/>
              <a:ext cx="3714776" cy="3714776"/>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5143504" y="285728"/>
              <a:ext cx="3786214" cy="3970318"/>
            </a:xfrm>
            <a:prstGeom prst="rect">
              <a:avLst/>
            </a:prstGeom>
            <a:noFill/>
          </p:spPr>
          <p:txBody>
            <a:bodyPr wrap="square" rtlCol="0">
              <a:spAutoFit/>
            </a:bodyPr>
            <a:lstStyle/>
            <a:p>
              <a:pPr algn="ctr"/>
              <a:r>
                <a:rPr lang="ru-RU" b="1" i="1" dirty="0" smtClean="0">
                  <a:latin typeface="Bookman Old Style" pitchFamily="18" charset="0"/>
                </a:rPr>
                <a:t>Обучение в современной школе – это не только непосредственное получение учащимися знаний, умений и навыков, но яркий и увлекательный процесс приобщения к науке, например, к географии. Удивительные  открытия делают дети, попав впервые в кабинет географии. И каждое новое посещение превращается в незабываемое событие.</a:t>
              </a:r>
              <a:endParaRPr lang="ru-RU" b="1" i="1" dirty="0">
                <a:latin typeface="Bookman Old Style" pitchFamily="18" charset="0"/>
              </a:endParaRPr>
            </a:p>
          </p:txBody>
        </p:sp>
      </p:grpSp>
      <p:pic>
        <p:nvPicPr>
          <p:cNvPr id="4099" name="Picture 3" descr="D:\Мои документы\Мои рисунки\Изображение\Изображение 003.jpg"/>
          <p:cNvPicPr>
            <a:picLocks noChangeAspect="1" noChangeArrowheads="1"/>
          </p:cNvPicPr>
          <p:nvPr/>
        </p:nvPicPr>
        <p:blipFill>
          <a:blip r:embed="rId2" cstate="screen">
            <a:lum bright="10000" contrast="30000"/>
          </a:blip>
          <a:srcRect/>
          <a:stretch>
            <a:fillRect/>
          </a:stretch>
        </p:blipFill>
        <p:spPr bwMode="auto">
          <a:xfrm>
            <a:off x="285720" y="428604"/>
            <a:ext cx="4714908" cy="35361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00" name="Picture 4" descr="D:\Мои документы\Мои рисунки\карта\глобус.JPG"/>
          <p:cNvPicPr>
            <a:picLocks noChangeAspect="1" noChangeArrowheads="1"/>
          </p:cNvPicPr>
          <p:nvPr/>
        </p:nvPicPr>
        <p:blipFill>
          <a:blip r:embed="rId3">
            <a:clrChange>
              <a:clrFrom>
                <a:srgbClr val="EEE9C1"/>
              </a:clrFrom>
              <a:clrTo>
                <a:srgbClr val="EEE9C1">
                  <a:alpha val="0"/>
                </a:srgbClr>
              </a:clrTo>
            </a:clrChange>
          </a:blip>
          <a:srcRect/>
          <a:stretch>
            <a:fillRect/>
          </a:stretch>
        </p:blipFill>
        <p:spPr bwMode="auto">
          <a:xfrm>
            <a:off x="571472" y="3643314"/>
            <a:ext cx="1939031" cy="2714644"/>
          </a:xfrm>
          <a:prstGeom prst="rect">
            <a:avLst/>
          </a:prstGeom>
          <a:noFill/>
        </p:spPr>
      </p:pic>
      <p:pic>
        <p:nvPicPr>
          <p:cNvPr id="51201" name="Picture 1" descr="D:\Мои документы\Мои рисунки\школа\20a5d5f824d5[1].pn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5400000">
            <a:off x="7305562" y="409686"/>
            <a:ext cx="1458394" cy="1353354"/>
          </a:xfrm>
          <a:prstGeom prst="rect">
            <a:avLst/>
          </a:prstGeom>
          <a:noFill/>
        </p:spPr>
      </p:pic>
      <p:pic>
        <p:nvPicPr>
          <p:cNvPr id="51202" name="Picture 2" descr="D:\Мои документы\Мои рисунки\школа\ac9f80369757[1].png"/>
          <p:cNvPicPr>
            <a:picLocks noChangeAspect="1" noChangeArrowheads="1"/>
          </p:cNvPicPr>
          <p:nvPr/>
        </p:nvPicPr>
        <p:blipFill>
          <a:blip r:embed="rId5" cstate="screen"/>
          <a:srcRect/>
          <a:stretch>
            <a:fillRect/>
          </a:stretch>
        </p:blipFill>
        <p:spPr bwMode="auto">
          <a:xfrm>
            <a:off x="5286380" y="642918"/>
            <a:ext cx="1584325" cy="1216025"/>
          </a:xfrm>
          <a:prstGeom prst="rect">
            <a:avLst/>
          </a:prstGeom>
          <a:noFill/>
        </p:spPr>
      </p:pic>
    </p:spTree>
  </p:cSld>
  <p:clrMapOvr>
    <a:masterClrMapping/>
  </p:clrMapOvr>
  <p:transition spd="med" advClick="0" advTm="7000">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600438"/>
          </a:xfrm>
          <a:prstGeom prst="rect">
            <a:avLst/>
          </a:prstGeom>
          <a:noFill/>
        </p:spPr>
        <p:txBody>
          <a:bodyPr wrap="square" rtlCol="0">
            <a:spAutoFit/>
          </a:bodyPr>
          <a:lstStyle/>
          <a:p>
            <a:pPr algn="ctr"/>
            <a:r>
              <a:rPr lang="ru-RU" sz="2800" b="1" i="1" dirty="0" smtClean="0">
                <a:solidFill>
                  <a:srgbClr val="FF0000"/>
                </a:solidFill>
                <a:latin typeface="Bookman Old Style" pitchFamily="18" charset="0"/>
              </a:rPr>
              <a:t>«Ребенок не устает от работы, которая отвечает его функциональным жизненным потребностям»  </a:t>
            </a:r>
            <a:r>
              <a:rPr lang="ru-RU" sz="2800" b="1" i="1" dirty="0" smtClean="0">
                <a:solidFill>
                  <a:srgbClr val="FF0000"/>
                </a:solidFill>
              </a:rPr>
              <a:t>                                       </a:t>
            </a:r>
          </a:p>
          <a:p>
            <a:pPr algn="r"/>
            <a:r>
              <a:rPr lang="ru-RU" sz="1400" b="1" i="1" dirty="0" smtClean="0">
                <a:solidFill>
                  <a:srgbClr val="FF0000"/>
                </a:solidFill>
              </a:rPr>
              <a:t>С. </a:t>
            </a:r>
            <a:r>
              <a:rPr lang="ru-RU" sz="1400" b="1" i="1" dirty="0" err="1" smtClean="0">
                <a:solidFill>
                  <a:srgbClr val="FF0000"/>
                </a:solidFill>
              </a:rPr>
              <a:t>Френе</a:t>
            </a:r>
            <a:endParaRPr lang="ru-RU" sz="1400" b="1" i="1" dirty="0">
              <a:solidFill>
                <a:srgbClr val="FF0000"/>
              </a:solidFill>
            </a:endParaRPr>
          </a:p>
        </p:txBody>
      </p:sp>
      <p:grpSp>
        <p:nvGrpSpPr>
          <p:cNvPr id="7" name="Группа 6"/>
          <p:cNvGrpSpPr/>
          <p:nvPr/>
        </p:nvGrpSpPr>
        <p:grpSpPr>
          <a:xfrm>
            <a:off x="285720" y="1643050"/>
            <a:ext cx="4071966" cy="4214842"/>
            <a:chOff x="357158" y="1643050"/>
            <a:chExt cx="4071966" cy="4714908"/>
          </a:xfrm>
        </p:grpSpPr>
        <p:sp>
          <p:nvSpPr>
            <p:cNvPr id="6" name="Прямоугольник с двумя скругленными противолежащими углами 5"/>
            <p:cNvSpPr/>
            <p:nvPr/>
          </p:nvSpPr>
          <p:spPr>
            <a:xfrm>
              <a:off x="428596" y="1643050"/>
              <a:ext cx="4000528" cy="4714908"/>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57158" y="1714488"/>
              <a:ext cx="4000528" cy="3970318"/>
            </a:xfrm>
            <a:prstGeom prst="rect">
              <a:avLst/>
            </a:prstGeom>
            <a:noFill/>
          </p:spPr>
          <p:txBody>
            <a:bodyPr wrap="square" rtlCol="0">
              <a:spAutoFit/>
            </a:bodyPr>
            <a:lstStyle/>
            <a:p>
              <a:pPr algn="ctr"/>
              <a:r>
                <a:rPr lang="ru-RU" b="1" i="1" dirty="0" smtClean="0">
                  <a:latin typeface="Bookman Old Style" pitchFamily="18" charset="0"/>
                </a:rPr>
                <a:t>Впервые шестиклассник оказался на уроке географии. Ему все интересно, он получает удовольствие от урока, доказывая себе, что образование – не всегда скучное и нудное занятие.  Но, как сохранить этот интерес? Повысить мотивацию учащихся возможно разными способами. Например, используя  различные виды наглядности.</a:t>
              </a:r>
              <a:endParaRPr lang="ru-RU" b="1" i="1" dirty="0">
                <a:latin typeface="Bookman Old Style" pitchFamily="18" charset="0"/>
              </a:endParaRPr>
            </a:p>
          </p:txBody>
        </p:sp>
      </p:grpSp>
      <p:pic>
        <p:nvPicPr>
          <p:cNvPr id="8" name="Picture 2" descr="D:\Мои документы\фото\мальчики\PICT0055.JPG"/>
          <p:cNvPicPr>
            <a:picLocks noChangeAspect="1" noChangeArrowheads="1"/>
          </p:cNvPicPr>
          <p:nvPr/>
        </p:nvPicPr>
        <p:blipFill>
          <a:blip r:embed="rId2" cstate="screen"/>
          <a:srcRect/>
          <a:stretch>
            <a:fillRect/>
          </a:stretch>
        </p:blipFill>
        <p:spPr bwMode="auto">
          <a:xfrm>
            <a:off x="4929190" y="2143116"/>
            <a:ext cx="3500430" cy="39524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advClick="0" advTm="7000">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285720" y="285728"/>
            <a:ext cx="4143404" cy="3786214"/>
            <a:chOff x="285720" y="285728"/>
            <a:chExt cx="4143404" cy="3786214"/>
          </a:xfrm>
        </p:grpSpPr>
        <p:sp>
          <p:nvSpPr>
            <p:cNvPr id="5" name="Прямоугольник с двумя скругленными противолежащими углами 4"/>
            <p:cNvSpPr/>
            <p:nvPr/>
          </p:nvSpPr>
          <p:spPr>
            <a:xfrm>
              <a:off x="285720" y="285728"/>
              <a:ext cx="4143404" cy="3786214"/>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85720" y="285728"/>
              <a:ext cx="4071966" cy="3693319"/>
            </a:xfrm>
            <a:prstGeom prst="rect">
              <a:avLst/>
            </a:prstGeom>
            <a:noFill/>
          </p:spPr>
          <p:txBody>
            <a:bodyPr wrap="square" rtlCol="0">
              <a:spAutoFit/>
            </a:bodyPr>
            <a:lstStyle/>
            <a:p>
              <a:pPr algn="ctr"/>
              <a:r>
                <a:rPr lang="ru-RU" b="1" i="1" dirty="0" smtClean="0">
                  <a:latin typeface="Bookman Old Style" pitchFamily="18" charset="0"/>
                </a:rPr>
                <a:t>Использование интерактивного оборудования (компьютер, мультимедийный проектор, интерактивная доска и др.)  может полностью решить проблему реализации в учебном процессе принципа наглядности, причем интерактивной наглядности. В кабинете географии созданы для этого все условия.</a:t>
              </a:r>
              <a:endParaRPr lang="ru-RU" b="1" i="1" dirty="0">
                <a:latin typeface="Bookman Old Style" pitchFamily="18" charset="0"/>
              </a:endParaRPr>
            </a:p>
          </p:txBody>
        </p:sp>
      </p:grpSp>
      <p:pic>
        <p:nvPicPr>
          <p:cNvPr id="1026" name="Picture 2" descr="D:\Мои документы\фото\Изображение\Изображение 005.jpg"/>
          <p:cNvPicPr>
            <a:picLocks noChangeAspect="1" noChangeArrowheads="1"/>
          </p:cNvPicPr>
          <p:nvPr/>
        </p:nvPicPr>
        <p:blipFill>
          <a:blip r:embed="rId2" cstate="screen"/>
          <a:srcRect/>
          <a:stretch>
            <a:fillRect/>
          </a:stretch>
        </p:blipFill>
        <p:spPr bwMode="auto">
          <a:xfrm>
            <a:off x="4857752" y="428603"/>
            <a:ext cx="3890973" cy="295103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27" name="Picture 3" descr="D:\Мои документы\фото\Изображение\Фото048.jpg"/>
          <p:cNvPicPr>
            <a:picLocks noChangeAspect="1" noChangeArrowheads="1"/>
          </p:cNvPicPr>
          <p:nvPr/>
        </p:nvPicPr>
        <p:blipFill>
          <a:blip r:embed="rId3" cstate="screen"/>
          <a:srcRect/>
          <a:stretch>
            <a:fillRect/>
          </a:stretch>
        </p:blipFill>
        <p:spPr bwMode="auto">
          <a:xfrm rot="5400000">
            <a:off x="3417085" y="4012410"/>
            <a:ext cx="2952771" cy="22145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2" descr="D:\Мои документы\фото\мальчики\PICT0061.JPG"/>
          <p:cNvPicPr>
            <a:picLocks noChangeAspect="1" noChangeArrowheads="1"/>
          </p:cNvPicPr>
          <p:nvPr/>
        </p:nvPicPr>
        <p:blipFill>
          <a:blip r:embed="rId4" cstate="screen">
            <a:lum bright="-10000" contrast="-20000"/>
          </a:blip>
          <a:srcRect/>
          <a:stretch>
            <a:fillRect/>
          </a:stretch>
        </p:blipFill>
        <p:spPr bwMode="auto">
          <a:xfrm>
            <a:off x="6429388" y="3143248"/>
            <a:ext cx="2286016" cy="347282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med" advClick="0" advTm="6000">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42844" y="142852"/>
            <a:ext cx="4643470" cy="6500858"/>
            <a:chOff x="142844" y="142852"/>
            <a:chExt cx="5385957" cy="5572164"/>
          </a:xfrm>
        </p:grpSpPr>
        <p:sp>
          <p:nvSpPr>
            <p:cNvPr id="3" name="Прямоугольник с двумя скругленными противолежащими углами 2"/>
            <p:cNvSpPr/>
            <p:nvPr/>
          </p:nvSpPr>
          <p:spPr>
            <a:xfrm>
              <a:off x="214282" y="214290"/>
              <a:ext cx="5143536" cy="5500726"/>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5" name="Rectangle 1"/>
            <p:cNvSpPr>
              <a:spLocks noChangeArrowheads="1"/>
            </p:cNvSpPr>
            <p:nvPr/>
          </p:nvSpPr>
          <p:spPr bwMode="auto">
            <a:xfrm>
              <a:off x="142844" y="142852"/>
              <a:ext cx="5385957"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Особое внимание хотелось бы уделить интерактивной доске. Но доска – это не просто экран, она работает как сенсорный компьютерный экран.  Сложно использовать все возможности интерактивной доски при отсутствии программного обеспечения. Но возможно создать комплект   таблиц, плакатов, моделей, рисунков по темам. Такой комплект мною сформирован и размещен в «</a:t>
              </a:r>
              <a:r>
                <a:rPr lang="ru-RU" b="1" i="1" dirty="0" smtClean="0">
                  <a:latin typeface="Bookman Old Style" pitchFamily="18" charset="0"/>
                  <a:ea typeface="Times New Roman" pitchFamily="18" charset="0"/>
                  <a:cs typeface="Arial" pitchFamily="34" charset="0"/>
                </a:rPr>
                <a:t>Г</a:t>
              </a:r>
              <a:r>
                <a:rPr kumimoji="0" lang="ru-RU" b="1" i="1"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алерее» доски. Отпадает потребность доставать из шкафа запылившиеся, не отвечающие современным требованиям, таблицы.</a:t>
              </a:r>
              <a:r>
                <a:rPr kumimoji="0" lang="ru-RU" b="1" i="1" u="none" strike="noStrike" cap="none" normalizeH="0" dirty="0" smtClean="0">
                  <a:ln>
                    <a:noFill/>
                  </a:ln>
                  <a:solidFill>
                    <a:schemeClr val="tx1"/>
                  </a:solidFill>
                  <a:effectLst/>
                  <a:latin typeface="Bookman Old Style" pitchFamily="18" charset="0"/>
                  <a:ea typeface="Times New Roman" pitchFamily="18" charset="0"/>
                  <a:cs typeface="Arial" pitchFamily="34" charset="0"/>
                </a:rPr>
                <a:t> Появляется возможность корректировать изображения: увеличивать, уменьшать, делать подписи и рисунки, удалять лишнее.</a:t>
              </a:r>
              <a:endParaRPr kumimoji="0" lang="ru-RU" b="1" i="1" u="none" strike="noStrike" cap="none" normalizeH="0" baseline="0" dirty="0" smtClean="0">
                <a:ln>
                  <a:noFill/>
                </a:ln>
                <a:solidFill>
                  <a:schemeClr val="tx1"/>
                </a:solidFill>
                <a:effectLst/>
                <a:latin typeface="Bookman Old Style" pitchFamily="18" charset="0"/>
                <a:cs typeface="Arial" pitchFamily="34" charset="0"/>
              </a:endParaRPr>
            </a:p>
          </p:txBody>
        </p:sp>
      </p:grpSp>
      <p:pic>
        <p:nvPicPr>
          <p:cNvPr id="2050" name="Picture 2" descr="D:\Мои документы\фото\кабинет\Фото361.jpg"/>
          <p:cNvPicPr>
            <a:picLocks noChangeAspect="1" noChangeArrowheads="1"/>
          </p:cNvPicPr>
          <p:nvPr/>
        </p:nvPicPr>
        <p:blipFill>
          <a:blip r:embed="rId2" cstate="screen">
            <a:lum bright="20000" contrast="30000"/>
          </a:blip>
          <a:srcRect/>
          <a:stretch>
            <a:fillRect/>
          </a:stretch>
        </p:blipFill>
        <p:spPr bwMode="auto">
          <a:xfrm>
            <a:off x="5214942" y="642918"/>
            <a:ext cx="3429024" cy="25717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3" name="Picture 5" descr="D:\Мои документы\фото\кабинет\Фото363.jpg"/>
          <p:cNvPicPr>
            <a:picLocks noChangeAspect="1" noChangeArrowheads="1"/>
          </p:cNvPicPr>
          <p:nvPr/>
        </p:nvPicPr>
        <p:blipFill>
          <a:blip r:embed="rId3" cstate="screen">
            <a:lum bright="30000" contrast="30000"/>
          </a:blip>
          <a:srcRect/>
          <a:stretch>
            <a:fillRect/>
          </a:stretch>
        </p:blipFill>
        <p:spPr bwMode="auto">
          <a:xfrm>
            <a:off x="5143503" y="3786190"/>
            <a:ext cx="3476649" cy="26074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advClick="0" advTm="10000">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214282" y="500042"/>
            <a:ext cx="4000528" cy="5786478"/>
            <a:chOff x="285720" y="214290"/>
            <a:chExt cx="4000528" cy="5786478"/>
          </a:xfrm>
        </p:grpSpPr>
        <p:sp>
          <p:nvSpPr>
            <p:cNvPr id="8" name="Прямоугольник с двумя скругленными противолежащими углами 7"/>
            <p:cNvSpPr/>
            <p:nvPr/>
          </p:nvSpPr>
          <p:spPr>
            <a:xfrm>
              <a:off x="285720" y="214290"/>
              <a:ext cx="4000528" cy="5786478"/>
            </a:xfrm>
            <a:prstGeom prst="round2Diag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57158" y="357166"/>
              <a:ext cx="3786214" cy="5632311"/>
            </a:xfrm>
            <a:prstGeom prst="rect">
              <a:avLst/>
            </a:prstGeom>
            <a:noFill/>
          </p:spPr>
          <p:txBody>
            <a:bodyPr wrap="square" rtlCol="0">
              <a:spAutoFit/>
            </a:bodyPr>
            <a:lstStyle/>
            <a:p>
              <a:pPr algn="ctr"/>
              <a:r>
                <a:rPr lang="ru-RU" b="1" i="1" dirty="0" smtClean="0">
                  <a:latin typeface="Bookman Old Style" pitchFamily="18" charset="0"/>
                </a:rPr>
                <a:t>В начале работы с новым оборудованием возникла проблема – сильное желание работать по-новому, с одной стороны, и отсутствие программного обеспечения для компьютера и интерактивной доски, с другой стороны. Эта ситуация подтолкнула на разработку материалов, выполненных в  форме презентаций </a:t>
              </a:r>
              <a:r>
                <a:rPr lang="en-US" b="1" i="1" dirty="0" smtClean="0">
                  <a:latin typeface="Bookman Old Style" pitchFamily="18" charset="0"/>
                </a:rPr>
                <a:t>Microsoft PowerPoint</a:t>
              </a:r>
              <a:r>
                <a:rPr lang="ru-RU" b="1" i="1" dirty="0" smtClean="0">
                  <a:latin typeface="Bookman Old Style" pitchFamily="18" charset="0"/>
                </a:rPr>
                <a:t>. В данный момент разработано презентационное сопровождение по всем основным темам курса «География» .</a:t>
              </a:r>
              <a:endParaRPr lang="ru-RU" b="1" i="1" dirty="0">
                <a:latin typeface="Bookman Old Style" pitchFamily="18" charset="0"/>
              </a:endParaRPr>
            </a:p>
          </p:txBody>
        </p:sp>
      </p:grpSp>
      <p:pic>
        <p:nvPicPr>
          <p:cNvPr id="3" name="Рисунок 2"/>
          <p:cNvPicPr/>
          <p:nvPr/>
        </p:nvPicPr>
        <p:blipFill>
          <a:blip r:embed="rId2" cstate="screen"/>
          <a:srcRect/>
          <a:stretch>
            <a:fillRect/>
          </a:stretch>
        </p:blipFill>
        <p:spPr bwMode="auto">
          <a:xfrm>
            <a:off x="4286248" y="214290"/>
            <a:ext cx="2890841" cy="2286016"/>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4" name="Рисунок 3"/>
          <p:cNvPicPr/>
          <p:nvPr/>
        </p:nvPicPr>
        <p:blipFill>
          <a:blip r:embed="rId3" cstate="screen"/>
          <a:srcRect/>
          <a:stretch>
            <a:fillRect/>
          </a:stretch>
        </p:blipFill>
        <p:spPr bwMode="auto">
          <a:xfrm>
            <a:off x="6572264" y="857232"/>
            <a:ext cx="2357454" cy="1785950"/>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5" name="Рисунок 4"/>
          <p:cNvPicPr/>
          <p:nvPr/>
        </p:nvPicPr>
        <p:blipFill>
          <a:blip r:embed="rId4" cstate="screen"/>
          <a:srcRect/>
          <a:stretch>
            <a:fillRect/>
          </a:stretch>
        </p:blipFill>
        <p:spPr bwMode="auto">
          <a:xfrm>
            <a:off x="4000496" y="2571744"/>
            <a:ext cx="3028950" cy="2419350"/>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6" name="Рисунок 5"/>
          <p:cNvPicPr/>
          <p:nvPr/>
        </p:nvPicPr>
        <p:blipFill>
          <a:blip r:embed="rId5" cstate="screen"/>
          <a:srcRect/>
          <a:stretch>
            <a:fillRect/>
          </a:stretch>
        </p:blipFill>
        <p:spPr bwMode="auto">
          <a:xfrm>
            <a:off x="4786314" y="4643446"/>
            <a:ext cx="2613023" cy="2019298"/>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7" name="Рисунок 6"/>
          <p:cNvPicPr/>
          <p:nvPr/>
        </p:nvPicPr>
        <p:blipFill>
          <a:blip r:embed="rId6" cstate="screen"/>
          <a:srcRect/>
          <a:stretch>
            <a:fillRect/>
          </a:stretch>
        </p:blipFill>
        <p:spPr bwMode="auto">
          <a:xfrm>
            <a:off x="5989320" y="2714620"/>
            <a:ext cx="3154680" cy="2524125"/>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spd="med" advClick="0" advTm="10000">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D:\Мои документы\фото\Изображение\Изображение 002.jpg"/>
          <p:cNvPicPr>
            <a:picLocks noChangeAspect="1" noChangeArrowheads="1"/>
          </p:cNvPicPr>
          <p:nvPr/>
        </p:nvPicPr>
        <p:blipFill>
          <a:blip r:embed="rId2" cstate="screen"/>
          <a:srcRect/>
          <a:stretch>
            <a:fillRect/>
          </a:stretch>
        </p:blipFill>
        <p:spPr bwMode="auto">
          <a:xfrm>
            <a:off x="357158" y="3214686"/>
            <a:ext cx="4000528" cy="30003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6" name="Группа 5"/>
          <p:cNvGrpSpPr/>
          <p:nvPr/>
        </p:nvGrpSpPr>
        <p:grpSpPr>
          <a:xfrm>
            <a:off x="214282" y="142852"/>
            <a:ext cx="8715436" cy="2714644"/>
            <a:chOff x="285720" y="214290"/>
            <a:chExt cx="8715436" cy="2714644"/>
          </a:xfrm>
        </p:grpSpPr>
        <p:sp>
          <p:nvSpPr>
            <p:cNvPr id="5" name="Прямоугольник с двумя скругленными противолежащими углами 4"/>
            <p:cNvSpPr/>
            <p:nvPr/>
          </p:nvSpPr>
          <p:spPr>
            <a:xfrm>
              <a:off x="357158" y="214290"/>
              <a:ext cx="8643998" cy="2714644"/>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85720" y="285728"/>
              <a:ext cx="8715436" cy="2585323"/>
            </a:xfrm>
            <a:prstGeom prst="rect">
              <a:avLst/>
            </a:prstGeom>
            <a:noFill/>
          </p:spPr>
          <p:txBody>
            <a:bodyPr wrap="square" rtlCol="0">
              <a:spAutoFit/>
            </a:bodyPr>
            <a:lstStyle/>
            <a:p>
              <a:pPr algn="ctr"/>
              <a:r>
                <a:rPr lang="ru-RU" b="1" i="1" dirty="0" smtClean="0">
                  <a:latin typeface="Bookman Old Style" pitchFamily="18" charset="0"/>
                </a:rPr>
                <a:t>Уже несколько лет в кабинете географии установлены и постоянно используются на уроках и во внеурочной деятельности компьютеры (пять штук). Такая модель позволяет в значительной мере использовать индивидуальный подход в  работе с учащимися. Индивидуальная деятельность за компьютером может быть использована в работе со слабыми учащимися, например, для отработки определенных навыков; в работе с сильными учащимися, например, для индивидуального исследования; в групповой работе. </a:t>
              </a:r>
              <a:endParaRPr lang="ru-RU" b="1" i="1" dirty="0">
                <a:latin typeface="Bookman Old Style" pitchFamily="18" charset="0"/>
              </a:endParaRPr>
            </a:p>
          </p:txBody>
        </p:sp>
      </p:grpSp>
      <p:pic>
        <p:nvPicPr>
          <p:cNvPr id="32770" name="Picture 2" descr="D:\Мои документы\фото\кабинет\Фото358.jpg"/>
          <p:cNvPicPr>
            <a:picLocks noChangeAspect="1" noChangeArrowheads="1"/>
          </p:cNvPicPr>
          <p:nvPr/>
        </p:nvPicPr>
        <p:blipFill>
          <a:blip r:embed="rId3" cstate="screen">
            <a:lum contrast="30000"/>
          </a:blip>
          <a:srcRect/>
          <a:stretch>
            <a:fillRect/>
          </a:stretch>
        </p:blipFill>
        <p:spPr bwMode="auto">
          <a:xfrm>
            <a:off x="4857752" y="3571876"/>
            <a:ext cx="4000528" cy="30003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advClick="0" advTm="8000">
    <p:strips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963</TotalTime>
  <Words>1490</Words>
  <PresentationFormat>Экран (4:3)</PresentationFormat>
  <Paragraphs>56</Paragraphs>
  <Slides>25</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25</vt:i4>
      </vt:variant>
    </vt:vector>
  </HeadingPairs>
  <TitlesOfParts>
    <vt:vector size="27" baseType="lpstr">
      <vt:lpstr>Трек</vt:lpstr>
      <vt:lpstr>Точечный рисунок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надежда</dc:creator>
  <cp:lastModifiedBy>Admin</cp:lastModifiedBy>
  <cp:revision>108</cp:revision>
  <dcterms:created xsi:type="dcterms:W3CDTF">2011-05-02T14:47:16Z</dcterms:created>
  <dcterms:modified xsi:type="dcterms:W3CDTF">2011-05-08T16:18:53Z</dcterms:modified>
</cp:coreProperties>
</file>