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68" r:id="rId3"/>
    <p:sldId id="257" r:id="rId4"/>
    <p:sldId id="259" r:id="rId5"/>
    <p:sldId id="260" r:id="rId6"/>
    <p:sldId id="264" r:id="rId7"/>
    <p:sldId id="261" r:id="rId8"/>
    <p:sldId id="272" r:id="rId9"/>
    <p:sldId id="273" r:id="rId10"/>
    <p:sldId id="276" r:id="rId11"/>
    <p:sldId id="278" r:id="rId12"/>
    <p:sldId id="263" r:id="rId13"/>
    <p:sldId id="275" r:id="rId14"/>
    <p:sldId id="294" r:id="rId15"/>
    <p:sldId id="266" r:id="rId16"/>
    <p:sldId id="265" r:id="rId17"/>
    <p:sldId id="262" r:id="rId18"/>
    <p:sldId id="286" r:id="rId19"/>
    <p:sldId id="287" r:id="rId20"/>
    <p:sldId id="288" r:id="rId21"/>
    <p:sldId id="289" r:id="rId22"/>
    <p:sldId id="290" r:id="rId23"/>
    <p:sldId id="291" r:id="rId24"/>
    <p:sldId id="296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459" autoAdjust="0"/>
  </p:normalViewPr>
  <p:slideViewPr>
    <p:cSldViewPr>
      <p:cViewPr varScale="1">
        <p:scale>
          <a:sx n="97" d="100"/>
          <a:sy n="97" d="100"/>
        </p:scale>
        <p:origin x="-10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FB65F-C3A1-4AF1-9F45-87CEACD103DA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36415-00F3-4CFB-964B-EDDB5566F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6415-00F3-4CFB-964B-EDDB5566FE6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6415-00F3-4CFB-964B-EDDB5566FE6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6415-00F3-4CFB-964B-EDDB5566FE6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67C6-AC20-456D-A2EE-0E47F579C33A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6C9-F815-4D77-AF1F-57D1C67C0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67C6-AC20-456D-A2EE-0E47F579C33A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6C9-F815-4D77-AF1F-57D1C67C0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67C6-AC20-456D-A2EE-0E47F579C33A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6C9-F815-4D77-AF1F-57D1C67C0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67C6-AC20-456D-A2EE-0E47F579C33A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6C9-F815-4D77-AF1F-57D1C67C0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67C6-AC20-456D-A2EE-0E47F579C33A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6C9-F815-4D77-AF1F-57D1C67C0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67C6-AC20-456D-A2EE-0E47F579C33A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6C9-F815-4D77-AF1F-57D1C67C0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67C6-AC20-456D-A2EE-0E47F579C33A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6C9-F815-4D77-AF1F-57D1C67C0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67C6-AC20-456D-A2EE-0E47F579C33A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6C9-F815-4D77-AF1F-57D1C67C0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67C6-AC20-456D-A2EE-0E47F579C33A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6C9-F815-4D77-AF1F-57D1C67C0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67C6-AC20-456D-A2EE-0E47F579C33A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6C9-F815-4D77-AF1F-57D1C67C0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67C6-AC20-456D-A2EE-0E47F579C33A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6C9-F815-4D77-AF1F-57D1C67C0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B67C6-AC20-456D-A2EE-0E47F579C33A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C6C9-F815-4D77-AF1F-57D1C67C0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«Моё рабочее место  - лаборатория творчества»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фотографии\DSCN5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355" y="1714488"/>
            <a:ext cx="5203975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проектной работы «</a:t>
            </a:r>
            <a:r>
              <a:rPr lang="ru-RU" smtClean="0"/>
              <a:t>Многогранники» </a:t>
            </a:r>
            <a:endParaRPr lang="ru-RU" dirty="0"/>
          </a:p>
        </p:txBody>
      </p:sp>
      <p:pic>
        <p:nvPicPr>
          <p:cNvPr id="9218" name="Picture 2" descr="C:\Documents and Settings\Admin\Рабочий стол\фотографии\DSCN5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785926"/>
            <a:ext cx="4876800" cy="36576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фотографии\DSCN55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143512"/>
            <a:ext cx="4875415" cy="1537855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фотографии\DSCN5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93082"/>
            <a:ext cx="3857653" cy="289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кабинета сзади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Documents and Settings\Admin\Рабочий стол\фотографии\DSCN5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28250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550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00174"/>
            <a:ext cx="6000792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5143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Picture 2" descr="C:\Documents and Settings\Admin\Рабочий стол\фотографии\DSCN5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4510100" cy="338257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Проектная работа «Модульное Оригами»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Кактус и лебеди- оригами</a:t>
            </a:r>
            <a:endParaRPr lang="ru-RU" dirty="0"/>
          </a:p>
        </p:txBody>
      </p:sp>
      <p:pic>
        <p:nvPicPr>
          <p:cNvPr id="7170" name="Picture 2" descr="C:\Documents and Settings\Admin\Рабочий стол\фотографии\DSCN5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643050"/>
            <a:ext cx="4537097" cy="3402823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фотографии\DSCN55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357562"/>
            <a:ext cx="4294851" cy="3222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 лебедей- верных птиц</a:t>
            </a:r>
            <a:endParaRPr lang="ru-RU" dirty="0"/>
          </a:p>
        </p:txBody>
      </p:sp>
      <p:pic>
        <p:nvPicPr>
          <p:cNvPr id="14338" name="Picture 2" descr="C:\Documents and Settings\Admin\Рабочий стол\фотографии\DSCN5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426" y="1357298"/>
            <a:ext cx="4908574" cy="368143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фотографии\DSCN55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857784" cy="3644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Учебники, полученные бесплатно по «</a:t>
            </a:r>
            <a:r>
              <a:rPr lang="ru-RU" dirty="0" err="1" smtClean="0"/>
              <a:t>Соросовской</a:t>
            </a:r>
            <a:r>
              <a:rPr lang="ru-RU" dirty="0" smtClean="0"/>
              <a:t> программе»</a:t>
            </a:r>
            <a:endParaRPr lang="ru-RU" dirty="0"/>
          </a:p>
        </p:txBody>
      </p:sp>
      <p:pic>
        <p:nvPicPr>
          <p:cNvPr id="4" name="Содержимое 3" descr="DSCN5507"/>
          <p:cNvPicPr>
            <a:picLocks noGrp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071538" y="1643050"/>
            <a:ext cx="6858048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фотографии\DSCN5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572140"/>
            <a:ext cx="2148821" cy="103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Уголок выпускника. Готовимся к ЕГЭ</a:t>
            </a:r>
            <a:endParaRPr lang="ru-RU" dirty="0"/>
          </a:p>
        </p:txBody>
      </p:sp>
      <p:pic>
        <p:nvPicPr>
          <p:cNvPr id="4" name="Содержимое 3" descr="DSCN550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21523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746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инструменты всегда пригодятся на уроке математики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N551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3581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Интернет , установленный в кабинете, позволяет работать на уроке с </a:t>
            </a:r>
            <a:r>
              <a:rPr lang="ru-RU" sz="3600" dirty="0" err="1" smtClean="0"/>
              <a:t>ЦОРами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r>
              <a:rPr lang="ru-RU" sz="1900" dirty="0" smtClean="0"/>
              <a:t>В своей работе я пользуюсь новыми цифровыми образовательными ресурсами, такими как: </a:t>
            </a:r>
          </a:p>
          <a:p>
            <a:r>
              <a:rPr lang="ru-RU" sz="2400" b="1" dirty="0" smtClean="0"/>
              <a:t>Математика. Практикум. 5-11 классы</a:t>
            </a:r>
            <a:r>
              <a:rPr lang="ru-RU" sz="2400" dirty="0" smtClean="0"/>
              <a:t>. </a:t>
            </a:r>
            <a:r>
              <a:rPr lang="ru-RU" sz="2400" b="1" dirty="0" smtClean="0"/>
              <a:t>Новые возможности для усвоения курса математики. Электронное учебное издание (Дрофа, НФПК). 2004г.</a:t>
            </a:r>
            <a:endParaRPr lang="ru-RU" sz="2400" dirty="0" smtClean="0"/>
          </a:p>
          <a:p>
            <a:r>
              <a:rPr lang="ru-RU" sz="2400" dirty="0" smtClean="0"/>
              <a:t>В данном практикуме по математики есть материалы дифференцированного обучения, стимулирующие творческую активность учащихся с использованием элементов исследовательской деятельности.</a:t>
            </a:r>
          </a:p>
          <a:p>
            <a:r>
              <a:rPr lang="ru-RU" sz="2400" dirty="0" smtClean="0"/>
              <a:t>Очень много информации беру на</a:t>
            </a:r>
          </a:p>
          <a:p>
            <a:r>
              <a:rPr lang="ru-RU" sz="2400" dirty="0" smtClean="0"/>
              <a:t>образовательных порталах.</a:t>
            </a:r>
            <a:endParaRPr lang="ru-RU" sz="2400" dirty="0"/>
          </a:p>
        </p:txBody>
      </p:sp>
      <p:pic>
        <p:nvPicPr>
          <p:cNvPr id="4" name="Рисунок 3" descr="p13_matematika5-11_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572008"/>
            <a:ext cx="2071702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229600" cy="384017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Математика. 5-11 классы. Практикум</a:t>
            </a:r>
            <a:r>
              <a:rPr lang="ru-RU" dirty="0" smtClean="0"/>
              <a:t>.  2 диска. </a:t>
            </a:r>
          </a:p>
          <a:p>
            <a:r>
              <a:rPr lang="ru-RU" b="1" dirty="0" smtClean="0"/>
              <a:t>(ЗАО «1С»), </a:t>
            </a:r>
            <a:r>
              <a:rPr lang="ru-RU" dirty="0" smtClean="0"/>
              <a:t> </a:t>
            </a:r>
            <a:r>
              <a:rPr lang="ru-RU" b="1" dirty="0" smtClean="0"/>
              <a:t>2004. </a:t>
            </a:r>
            <a:endParaRPr lang="ru-RU" dirty="0" smtClean="0"/>
          </a:p>
          <a:p>
            <a:r>
              <a:rPr lang="ru-RU" dirty="0" smtClean="0"/>
              <a:t>Образовательный комплекс представляет собой набор лабораторных работ по геометрии, алгебре, </a:t>
            </a:r>
            <a:r>
              <a:rPr lang="ru-RU" dirty="0" err="1" smtClean="0"/>
              <a:t>алгоритмике</a:t>
            </a:r>
            <a:r>
              <a:rPr lang="ru-RU" dirty="0" smtClean="0"/>
              <a:t> и теории вероятностей. В комплекс включены задания на конструирование, моделирование, математический эксперимент, рассчитанные на все уровни и профили обучения. Содержание практикума основано на школьных учебниках Алимова, Колмогорова, </a:t>
            </a:r>
            <a:r>
              <a:rPr lang="ru-RU" dirty="0" err="1" smtClean="0"/>
              <a:t>Атанасяна</a:t>
            </a:r>
            <a:r>
              <a:rPr lang="ru-RU" dirty="0" smtClean="0"/>
              <a:t> и других. 681 модель (живые чертежи), 112 заданий с пошаговым разбором, 15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демонстраций</a:t>
            </a:r>
            <a:endParaRPr lang="ru-RU" dirty="0"/>
          </a:p>
        </p:txBody>
      </p:sp>
      <p:pic>
        <p:nvPicPr>
          <p:cNvPr id="11" name="Рисунок 10" descr="p13_matematika_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7166"/>
            <a:ext cx="1828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Учитель математики высшей категории Телегина Валентина Геннадьевна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79152"/>
            <a:ext cx="4071966" cy="389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Открытая математика. Стереометрия.</a:t>
            </a:r>
            <a:r>
              <a:rPr lang="ru-RU" dirty="0" smtClean="0"/>
              <a:t> </a:t>
            </a:r>
            <a:r>
              <a:rPr lang="ru-RU" b="1" dirty="0" smtClean="0"/>
              <a:t>Версия 2.6. Авторы курса – Р.П.Ушаков и С.А. Беляев. Под редакцией доцента МФТИ, канд. физ.-мат. наук Т.С. </a:t>
            </a:r>
            <a:r>
              <a:rPr lang="ru-RU" b="1" dirty="0" err="1" smtClean="0"/>
              <a:t>Пиголкиной</a:t>
            </a:r>
            <a:r>
              <a:rPr lang="ru-RU" b="1" dirty="0" smtClean="0"/>
              <a:t>. 2005г. ООО "</a:t>
            </a:r>
            <a:r>
              <a:rPr lang="ru-RU" b="1" dirty="0" err="1" smtClean="0"/>
              <a:t>Физикон</a:t>
            </a:r>
            <a:r>
              <a:rPr lang="ru-RU" b="1" dirty="0" smtClean="0"/>
              <a:t>".</a:t>
            </a:r>
            <a:endParaRPr lang="ru-RU" dirty="0" smtClean="0"/>
          </a:p>
          <a:p>
            <a:r>
              <a:rPr lang="ru-RU" dirty="0" smtClean="0"/>
              <a:t>Курс для учащихся и преподавателей 10-11 классов общеобразовательных учреждений </a:t>
            </a:r>
            <a:r>
              <a:rPr lang="ru-RU" b="1" dirty="0" smtClean="0"/>
              <a:t>–</a:t>
            </a:r>
            <a:r>
              <a:rPr lang="ru-RU" dirty="0" smtClean="0"/>
              <a:t> средних школ, лицеев, гимназий, колледжей. Темы курса: аксиомы стереометрии; параллельность и перпендикулярность прямых; многогранники; тела вращения; объемы и площади поверхностей фигур; декартовы трехмерные координаты; векторы в пространстве. Курс включает: иллюстрированный учебник, более 300 рисунков и схем, в т.ч. около 150 интерактивных трехмерных чертежей; 32 интерактивные учебные модели; около 450 вопросов и задач; биографии ученых-математиков; справочные материалы.</a:t>
            </a:r>
          </a:p>
          <a:p>
            <a:endParaRPr lang="ru-RU" dirty="0"/>
          </a:p>
        </p:txBody>
      </p:sp>
      <p:pic>
        <p:nvPicPr>
          <p:cNvPr id="4" name="Рисунок 3" descr="p13_mat_s_1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1899285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dirty="0" smtClean="0"/>
              <a:t>Открытая математика. Планиметрия. Автор курса – </a:t>
            </a:r>
            <a:endParaRPr lang="ru-RU" dirty="0" smtClean="0"/>
          </a:p>
          <a:p>
            <a:r>
              <a:rPr lang="ru-RU" b="1" dirty="0" smtClean="0"/>
              <a:t>доцент МФТИ, кандидат физ.-мат. наук А.А. Хасанов, под редакцией доцента МФТИ, кандидата физ.-мат. наук Т.С. </a:t>
            </a:r>
            <a:r>
              <a:rPr lang="ru-RU" b="1" dirty="0" err="1" smtClean="0"/>
              <a:t>Пиголкиной</a:t>
            </a:r>
            <a:r>
              <a:rPr lang="ru-RU" b="1" dirty="0" smtClean="0"/>
              <a:t>. 2005г. ООО "</a:t>
            </a:r>
            <a:r>
              <a:rPr lang="ru-RU" b="1" dirty="0" err="1" smtClean="0"/>
              <a:t>Физикон</a:t>
            </a:r>
            <a:r>
              <a:rPr lang="ru-RU" b="1" dirty="0" smtClean="0"/>
              <a:t>".</a:t>
            </a:r>
            <a:endParaRPr lang="ru-RU" dirty="0" smtClean="0"/>
          </a:p>
          <a:p>
            <a:r>
              <a:rPr lang="ru-RU" dirty="0" smtClean="0"/>
              <a:t>Курс предназначен для учащихся и преподавателей общеобразовательных учреждений </a:t>
            </a:r>
            <a:r>
              <a:rPr lang="ru-RU" b="1" dirty="0" smtClean="0"/>
              <a:t>–</a:t>
            </a:r>
            <a:r>
              <a:rPr lang="ru-RU" dirty="0" smtClean="0"/>
              <a:t> средних школ, лицеев, гимназий, колледжей. Темы курса: аксиомы планиметрии; параллельность и перпендикулярность прямых; треугольники, четырехугольники и многоугольники; окружности, касательные и секущие; фигуры второго порядка; площади фигур на плоскости; декартова система координат; вектора на плоскости; преобразования фигур; задачи на построение; неевклидова геометрия. Курс включает:  иллюстрированный учебник; более 600 рисунков и схем; 54 интерактивных моделей; вопросы и задания; биографии ученых-математиков;  справочные материалы</a:t>
            </a:r>
          </a:p>
          <a:p>
            <a:endParaRPr lang="ru-RU" dirty="0"/>
          </a:p>
        </p:txBody>
      </p:sp>
      <p:pic>
        <p:nvPicPr>
          <p:cNvPr id="4" name="Рисунок 3" descr="p13_mat_s_1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0"/>
            <a:ext cx="1899285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Из своего кабинета я могу общаться с коллегами всей России</a:t>
            </a:r>
            <a:r>
              <a:rPr lang="ru-RU" sz="3600" dirty="0" smtClean="0"/>
              <a:t>, делиться </a:t>
            </a:r>
            <a:r>
              <a:rPr lang="ru-RU" sz="3600" dirty="0" smtClean="0"/>
              <a:t>опытом работы</a:t>
            </a:r>
            <a:endParaRPr lang="ru-RU" sz="3600" dirty="0"/>
          </a:p>
        </p:txBody>
      </p:sp>
      <p:pic>
        <p:nvPicPr>
          <p:cNvPr id="4" name="Содержимое 3" descr="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803458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Моя страничка на школьном портале</a:t>
            </a:r>
            <a:endParaRPr lang="ru-RU" dirty="0"/>
          </a:p>
        </p:txBody>
      </p:sp>
      <p:pic>
        <p:nvPicPr>
          <p:cNvPr id="4" name="Содержимое 3" descr="DSCN552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71517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такое моё рабочее место в  кабинете математики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Admin\Рабочий стол\фотографии\DSCN5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704" y="1617253"/>
            <a:ext cx="5939939" cy="4454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3" y="3428999"/>
            <a:ext cx="96551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Благодарю за внимание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2476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математики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 Важную роль в преподавании математики играет кабинет. В кабинете математики, который является базовым в школе, собраны различные таблицы, раздаточный материал, модели стереометрических тел, очень много моделей правильных многогранников, звездчатых многогранников, сделанных руками детей. Более 20 лет в своей работе я использовала </a:t>
            </a:r>
            <a:r>
              <a:rPr lang="ru-RU" sz="2000" dirty="0" err="1"/>
              <a:t>графопроектор</a:t>
            </a:r>
            <a:r>
              <a:rPr lang="ru-RU" sz="2000" dirty="0" smtClean="0"/>
              <a:t>.  </a:t>
            </a:r>
            <a:r>
              <a:rPr lang="ru-RU" sz="2000" dirty="0" err="1"/>
              <a:t>Кодопозитивы</a:t>
            </a:r>
            <a:r>
              <a:rPr lang="ru-RU" sz="2000" dirty="0"/>
              <a:t> к нему я готовила  сама. Теперь на смену ему пришёл </a:t>
            </a:r>
            <a:r>
              <a:rPr lang="ru-RU" sz="2000" dirty="0">
                <a:solidFill>
                  <a:srgbClr val="FF0000"/>
                </a:solidFill>
              </a:rPr>
              <a:t>компьютер, интерактивная доска. </a:t>
            </a:r>
            <a:r>
              <a:rPr lang="ru-RU" sz="2000" dirty="0"/>
              <a:t>В кабинете имеется  телевизор, </a:t>
            </a:r>
            <a:r>
              <a:rPr lang="en-US" sz="2000" dirty="0"/>
              <a:t>DVD</a:t>
            </a:r>
            <a:r>
              <a:rPr lang="ru-RU" sz="2000" dirty="0"/>
              <a:t> -  проигрыватель и диски с математическими видеозаписями для обучения и решения задач. В моём кабинете есть доступ к </a:t>
            </a:r>
            <a:r>
              <a:rPr lang="ru-RU" sz="2000" dirty="0">
                <a:solidFill>
                  <a:srgbClr val="FF0000"/>
                </a:solidFill>
              </a:rPr>
              <a:t>ИНТЕРНЕТУ, </a:t>
            </a:r>
            <a:r>
              <a:rPr lang="ru-RU" sz="2000" dirty="0"/>
              <a:t>что позволяет </a:t>
            </a:r>
            <a:r>
              <a:rPr lang="ru-RU" sz="2000" dirty="0">
                <a:solidFill>
                  <a:srgbClr val="FF0000"/>
                </a:solidFill>
              </a:rPr>
              <a:t>готовиться к ЕГЭ в режиме </a:t>
            </a:r>
            <a:r>
              <a:rPr lang="en-US" sz="2000" dirty="0">
                <a:solidFill>
                  <a:srgbClr val="FF0000"/>
                </a:solidFill>
              </a:rPr>
              <a:t>on</a:t>
            </a:r>
            <a:r>
              <a:rPr lang="ru-RU" sz="2000" dirty="0">
                <a:solidFill>
                  <a:srgbClr val="FF0000"/>
                </a:solidFill>
              </a:rPr>
              <a:t>-</a:t>
            </a:r>
            <a:r>
              <a:rPr lang="en-US" sz="2000" dirty="0">
                <a:solidFill>
                  <a:srgbClr val="FF0000"/>
                </a:solidFill>
              </a:rPr>
              <a:t>line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/>
              <a:t>позволяет почти на каждом уроке использовать </a:t>
            </a:r>
            <a:r>
              <a:rPr lang="ru-RU" sz="2000" dirty="0" err="1">
                <a:solidFill>
                  <a:srgbClr val="FF0000"/>
                </a:solidFill>
              </a:rPr>
              <a:t>ИКТ-технологии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/>
              <a:t>дети могут в любой момент получить нужную информацию практически по любому </a:t>
            </a:r>
            <a:r>
              <a:rPr lang="ru-RU" sz="2000" dirty="0" err="1" smtClean="0"/>
              <a:t>вопросу.</a:t>
            </a:r>
            <a:r>
              <a:rPr lang="ru-RU" sz="2000" dirty="0" err="1" smtClean="0">
                <a:solidFill>
                  <a:srgbClr val="FF0000"/>
                </a:solidFill>
              </a:rPr>
              <a:t>Хотелось</a:t>
            </a:r>
            <a:r>
              <a:rPr lang="ru-RU" sz="2000" dirty="0" smtClean="0">
                <a:solidFill>
                  <a:srgbClr val="FF0000"/>
                </a:solidFill>
              </a:rPr>
              <a:t> бы, чтобы каждое  рабочее место ученика было оснащено компьютером! 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Рабочее место учителя</a:t>
            </a:r>
            <a:endParaRPr lang="ru-RU" dirty="0"/>
          </a:p>
        </p:txBody>
      </p:sp>
      <p:pic>
        <p:nvPicPr>
          <p:cNvPr id="4" name="Содержимое 3" descr="DSCN552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6438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Интерактивная и школьная доска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DSCN55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85926"/>
            <a:ext cx="635798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 интерактивной доске</a:t>
            </a:r>
            <a:endParaRPr lang="ru-RU" dirty="0"/>
          </a:p>
        </p:txBody>
      </p:sp>
      <p:pic>
        <p:nvPicPr>
          <p:cNvPr id="4" name="Содержимое 3" descr="DSCN5в49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26"/>
            <a:ext cx="785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Внимание детей приковано к </a:t>
            </a:r>
            <a:r>
              <a:rPr lang="ru-RU" dirty="0" err="1" smtClean="0"/>
              <a:t>доске,здесь</a:t>
            </a:r>
            <a:r>
              <a:rPr lang="ru-RU" dirty="0" smtClean="0"/>
              <a:t> всё ярко и красочно!</a:t>
            </a:r>
            <a:endParaRPr lang="ru-RU" dirty="0"/>
          </a:p>
        </p:txBody>
      </p:sp>
      <p:pic>
        <p:nvPicPr>
          <p:cNvPr id="4" name="Содержимое 3" descr="DSCN549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628654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Строим графики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фотографии\DSCN5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3116"/>
            <a:ext cx="5162552" cy="3871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 формул на уроке математики </a:t>
            </a:r>
            <a:r>
              <a:rPr lang="ru-RU" dirty="0" err="1" smtClean="0"/>
              <a:t>сложновато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фотографии\DSCN5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14488"/>
            <a:ext cx="5829307" cy="437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353</Words>
  <Application>Microsoft Office PowerPoint</Application>
  <PresentationFormat>Экран (4:3)</PresentationFormat>
  <Paragraphs>48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«Моё рабочее место  - лаборатория творчества»</vt:lpstr>
      <vt:lpstr>Учитель математики высшей категории Телегина Валентина Геннадьевна</vt:lpstr>
      <vt:lpstr>Кабинет математики</vt:lpstr>
      <vt:lpstr>Рабочее место учителя</vt:lpstr>
      <vt:lpstr>Интерактивная и школьная доска </vt:lpstr>
      <vt:lpstr>Работа на интерактивной доске</vt:lpstr>
      <vt:lpstr>Внимание детей приковано к доске,здесь всё ярко и красочно!</vt:lpstr>
      <vt:lpstr>Строим графики</vt:lpstr>
      <vt:lpstr>Без формул на уроке математики сложновато</vt:lpstr>
      <vt:lpstr>Результаты проектной работы «Многогранники» </vt:lpstr>
      <vt:lpstr>Вид кабинета сзади</vt:lpstr>
      <vt:lpstr>Проектная работа «Модульное Оригами»</vt:lpstr>
      <vt:lpstr>Кактус и лебеди- оригами</vt:lpstr>
      <vt:lpstr>Пара лебедей- верных птиц</vt:lpstr>
      <vt:lpstr>Учебники, полученные бесплатно по «Соросовской программе»</vt:lpstr>
      <vt:lpstr>Уголок выпускника. Готовимся к ЕГЭ</vt:lpstr>
      <vt:lpstr>А инструменты всегда пригодятся на уроке математики   </vt:lpstr>
      <vt:lpstr>Интернет , установленный в кабинете, позволяет работать на уроке с ЦОРами</vt:lpstr>
      <vt:lpstr>Слайд 19</vt:lpstr>
      <vt:lpstr>Слайд 20</vt:lpstr>
      <vt:lpstr>Слайд 21</vt:lpstr>
      <vt:lpstr>Из своего кабинета я могу общаться с коллегами всей России, делиться опытом работы</vt:lpstr>
      <vt:lpstr>Моя страничка на школьном портале</vt:lpstr>
      <vt:lpstr>Вот такое моё рабочее место в  кабинете математики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рабочее место</dc:title>
  <dc:creator>Admin</dc:creator>
  <cp:lastModifiedBy>Admin</cp:lastModifiedBy>
  <cp:revision>40</cp:revision>
  <dcterms:created xsi:type="dcterms:W3CDTF">2011-05-06T16:44:01Z</dcterms:created>
  <dcterms:modified xsi:type="dcterms:W3CDTF">2011-05-09T15:56:30Z</dcterms:modified>
</cp:coreProperties>
</file>